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5" r:id="rId5"/>
    <p:sldId id="258" r:id="rId6"/>
    <p:sldId id="259" r:id="rId7"/>
    <p:sldId id="263" r:id="rId8"/>
    <p:sldId id="264" r:id="rId9"/>
    <p:sldId id="260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10/11/2022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10/11/2022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10/11/2022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10/11/2022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10/11/2022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10/11/2022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10/11/2022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10/11/2022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10/11/2022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10/11/2022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10/11/2022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10/11/2022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Spelling </a:t>
            </a:r>
            <a:r>
              <a:rPr lang="en-GB"/>
              <a:t>week 3</a:t>
            </a:r>
            <a:br>
              <a:rPr lang="en-GB" dirty="0"/>
            </a:br>
            <a:r>
              <a:rPr lang="en-GB" dirty="0"/>
              <a:t>Autumn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Monday</a:t>
            </a:r>
            <a:r>
              <a:rPr lang="en-GB" dirty="0"/>
              <a:t> – Sound of the week: Phoneme: /-</a:t>
            </a:r>
            <a:r>
              <a:rPr lang="en-GB" dirty="0" err="1"/>
              <a:t>ʃən</a:t>
            </a:r>
            <a:r>
              <a:rPr lang="en-GB" dirty="0"/>
              <a:t>/</a:t>
            </a:r>
            <a:br>
              <a:rPr lang="en-GB" dirty="0"/>
            </a:br>
            <a:r>
              <a:rPr lang="en-GB" dirty="0"/>
              <a:t>Written: Grapheme – </a:t>
            </a:r>
            <a:r>
              <a:rPr lang="en-GB" dirty="0" err="1"/>
              <a:t>tion</a:t>
            </a:r>
            <a:r>
              <a:rPr lang="en-GB" dirty="0"/>
              <a:t>/</a:t>
            </a:r>
            <a:r>
              <a:rPr lang="en-GB" dirty="0" err="1"/>
              <a:t>sion</a:t>
            </a:r>
            <a:br>
              <a:rPr lang="en-GB" dirty="0"/>
            </a:br>
            <a:br>
              <a:rPr lang="en-GB" dirty="0"/>
            </a:br>
            <a:r>
              <a:rPr lang="en-GB" dirty="0"/>
              <a:t>Sort the words into the different groups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55168"/>
              </p:ext>
            </p:extLst>
          </p:nvPr>
        </p:nvGraphicFramePr>
        <p:xfrm>
          <a:off x="2507972" y="2737517"/>
          <a:ext cx="6538036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9018">
                  <a:extLst>
                    <a:ext uri="{9D8B030D-6E8A-4147-A177-3AD203B41FA5}">
                      <a16:colId xmlns:a16="http://schemas.microsoft.com/office/drawing/2014/main" val="2406454187"/>
                    </a:ext>
                  </a:extLst>
                </a:gridCol>
                <a:gridCol w="3269018">
                  <a:extLst>
                    <a:ext uri="{9D8B030D-6E8A-4147-A177-3AD203B41FA5}">
                      <a16:colId xmlns:a16="http://schemas.microsoft.com/office/drawing/2014/main" val="3516763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/>
                        <a:t>tion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 err="1"/>
                        <a:t>sion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30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4268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308" y="3817761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u="sng" dirty="0"/>
              <a:t>This weeks words</a:t>
            </a:r>
            <a:r>
              <a:rPr lang="en-US" sz="4000" b="1" dirty="0"/>
              <a:t>:</a:t>
            </a:r>
            <a:br>
              <a:rPr lang="en-US" sz="4000" b="1" dirty="0"/>
            </a:br>
            <a:r>
              <a:rPr lang="en-US" sz="4000" dirty="0"/>
              <a:t>attention</a:t>
            </a:r>
            <a:br>
              <a:rPr lang="en-US" sz="4000" dirty="0"/>
            </a:br>
            <a:r>
              <a:rPr lang="en-US" sz="4000" dirty="0"/>
              <a:t>explosion</a:t>
            </a:r>
            <a:br>
              <a:rPr lang="en-US" sz="4000" dirty="0"/>
            </a:br>
            <a:r>
              <a:rPr lang="en-US" sz="4000" dirty="0"/>
              <a:t>vision</a:t>
            </a:r>
            <a:br>
              <a:rPr lang="en-US" sz="4000" dirty="0"/>
            </a:br>
            <a:r>
              <a:rPr lang="en-US" sz="4000" dirty="0"/>
              <a:t>ambition</a:t>
            </a:r>
            <a:br>
              <a:rPr lang="en-US" sz="4000" dirty="0"/>
            </a:br>
            <a:r>
              <a:rPr lang="en-US" sz="4000" dirty="0"/>
              <a:t>mission</a:t>
            </a:r>
            <a:br>
              <a:rPr lang="en-US" sz="4000" dirty="0"/>
            </a:br>
            <a:r>
              <a:rPr lang="en-US" sz="4000" dirty="0"/>
              <a:t>position</a:t>
            </a:r>
            <a:br>
              <a:rPr lang="en-US" sz="4000" dirty="0"/>
            </a:br>
            <a:r>
              <a:rPr lang="en-US" sz="4000" dirty="0"/>
              <a:t>permission</a:t>
            </a:r>
            <a:br>
              <a:rPr lang="en-US" sz="4000" dirty="0"/>
            </a:br>
            <a:r>
              <a:rPr lang="en-US" sz="4000" dirty="0">
                <a:solidFill>
                  <a:srgbClr val="FF0000"/>
                </a:solidFill>
              </a:rPr>
              <a:t>competition</a:t>
            </a:r>
            <a:br>
              <a:rPr lang="en-US" sz="4000" dirty="0">
                <a:solidFill>
                  <a:srgbClr val="FF0000"/>
                </a:solidFill>
              </a:rPr>
            </a:b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u="sng" dirty="0">
                <a:solidFill>
                  <a:srgbClr val="0070C0"/>
                </a:solidFill>
              </a:rPr>
              <a:t>Statutory words (Y5/6)</a:t>
            </a:r>
            <a:br>
              <a:rPr lang="en-US" sz="4000" b="1" u="sng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aggressive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ancient</a:t>
            </a: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ECEED-05BD-8143-9871-B187909D7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1117"/>
            <a:ext cx="10515600" cy="1325563"/>
          </a:xfrm>
        </p:spPr>
        <p:txBody>
          <a:bodyPr/>
          <a:lstStyle/>
          <a:p>
            <a:pPr algn="ctr"/>
            <a:r>
              <a:rPr lang="en-US" b="1" u="sng" dirty="0"/>
              <a:t>Syllables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5CB65A-1144-484C-BC1C-D72B18CA29E3}"/>
              </a:ext>
            </a:extLst>
          </p:cNvPr>
          <p:cNvSpPr txBox="1"/>
          <p:nvPr/>
        </p:nvSpPr>
        <p:spPr>
          <a:xfrm>
            <a:off x="2617141" y="1506022"/>
            <a:ext cx="3025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Which words have 2 syllables?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4DA871-8A78-1C4D-A0BB-E583F06E4EC3}"/>
              </a:ext>
            </a:extLst>
          </p:cNvPr>
          <p:cNvSpPr txBox="1"/>
          <p:nvPr/>
        </p:nvSpPr>
        <p:spPr>
          <a:xfrm>
            <a:off x="9156525" y="1229023"/>
            <a:ext cx="8994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mission</a:t>
            </a:r>
            <a:br>
              <a:rPr lang="en-US" dirty="0"/>
            </a:br>
            <a:r>
              <a:rPr lang="en-US" dirty="0"/>
              <a:t>vision</a:t>
            </a:r>
          </a:p>
          <a:p>
            <a:r>
              <a:rPr lang="en-US" dirty="0"/>
              <a:t>ancient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0EDEE5-052C-0B42-9FEC-166D6578D236}"/>
              </a:ext>
            </a:extLst>
          </p:cNvPr>
          <p:cNvSpPr txBox="1"/>
          <p:nvPr/>
        </p:nvSpPr>
        <p:spPr>
          <a:xfrm>
            <a:off x="2504407" y="2627704"/>
            <a:ext cx="3025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Which words have 3 syllables?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DD96CB-7C88-EC4B-936E-9478FFC4BB1A}"/>
              </a:ext>
            </a:extLst>
          </p:cNvPr>
          <p:cNvSpPr txBox="1"/>
          <p:nvPr/>
        </p:nvSpPr>
        <p:spPr>
          <a:xfrm>
            <a:off x="9018281" y="2434337"/>
            <a:ext cx="121539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attention</a:t>
            </a:r>
            <a:br>
              <a:rPr lang="en-US" dirty="0"/>
            </a:br>
            <a:r>
              <a:rPr lang="en-US" dirty="0"/>
              <a:t>explosion</a:t>
            </a:r>
          </a:p>
          <a:p>
            <a:r>
              <a:rPr lang="en-US" dirty="0"/>
              <a:t>ambition</a:t>
            </a:r>
          </a:p>
          <a:p>
            <a:r>
              <a:rPr lang="en-US" dirty="0"/>
              <a:t>position</a:t>
            </a:r>
            <a:br>
              <a:rPr lang="en-US" dirty="0"/>
            </a:br>
            <a:r>
              <a:rPr lang="en-US" dirty="0"/>
              <a:t>permission</a:t>
            </a:r>
          </a:p>
          <a:p>
            <a:r>
              <a:rPr lang="en-US" dirty="0"/>
              <a:t>aggressive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342E37-CF63-6F4C-B827-1E3D15391906}"/>
              </a:ext>
            </a:extLst>
          </p:cNvPr>
          <p:cNvSpPr txBox="1"/>
          <p:nvPr/>
        </p:nvSpPr>
        <p:spPr>
          <a:xfrm>
            <a:off x="1579568" y="4613315"/>
            <a:ext cx="5250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many syllables does the word </a:t>
            </a:r>
            <a:r>
              <a:rPr lang="en-US" b="1" dirty="0"/>
              <a:t>competition</a:t>
            </a:r>
            <a:r>
              <a:rPr lang="en-US" dirty="0"/>
              <a:t> have?</a:t>
            </a:r>
          </a:p>
        </p:txBody>
      </p:sp>
    </p:spTree>
    <p:extLst>
      <p:ext uri="{BB962C8B-B14F-4D97-AF65-F5344CB8AC3E}">
        <p14:creationId xmlns:p14="http://schemas.microsoft.com/office/powerpoint/2010/main" val="1886556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/>
              <a:t>Tuesday</a:t>
            </a:r>
            <a:r>
              <a:rPr lang="en-GB" dirty="0"/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/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2) Please gather spelling lists from the front.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5) Write down 5 words you need to practise to spell this week.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Wednesday</a:t>
            </a:r>
            <a:r>
              <a:rPr lang="en-GB" dirty="0"/>
              <a:t> - Spelling: sound analysis and handwriting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identify the individual phonemes in each word?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ambition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vision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49" y="21841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Thursday </a:t>
            </a:r>
            <a:r>
              <a:rPr lang="en-GB" dirty="0"/>
              <a:t>- Sound of the week: Phoneme: /-</a:t>
            </a:r>
            <a:r>
              <a:rPr lang="en-GB" dirty="0" err="1"/>
              <a:t>ʃən</a:t>
            </a:r>
            <a:r>
              <a:rPr lang="en-GB" dirty="0"/>
              <a:t>/</a:t>
            </a:r>
            <a:br>
              <a:rPr lang="en-GB" dirty="0"/>
            </a:br>
            <a:r>
              <a:rPr lang="en-GB" dirty="0"/>
              <a:t>Written: Grapheme – </a:t>
            </a:r>
            <a:r>
              <a:rPr lang="en-GB" dirty="0" err="1"/>
              <a:t>tion</a:t>
            </a:r>
            <a:r>
              <a:rPr lang="en-GB" dirty="0"/>
              <a:t>/</a:t>
            </a:r>
            <a:r>
              <a:rPr lang="en-GB" dirty="0" err="1"/>
              <a:t>sion</a:t>
            </a:r>
            <a:br>
              <a:rPr lang="en-GB" dirty="0"/>
            </a:br>
            <a:br>
              <a:rPr lang="en-GB" dirty="0"/>
            </a:br>
            <a:r>
              <a:rPr lang="en-GB" dirty="0"/>
              <a:t>Copy the sentences into your handwriting books – neatly and correctly – underline your spelling words</a:t>
            </a:r>
          </a:p>
        </p:txBody>
      </p:sp>
    </p:spTree>
    <p:extLst>
      <p:ext uri="{BB962C8B-B14F-4D97-AF65-F5344CB8AC3E}">
        <p14:creationId xmlns:p14="http://schemas.microsoft.com/office/powerpoint/2010/main" val="4168806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29129CA-059E-404E-A490-9C785E49E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05558"/>
            <a:ext cx="10515600" cy="845178"/>
          </a:xfrm>
        </p:spPr>
        <p:txBody>
          <a:bodyPr>
            <a:noAutofit/>
          </a:bodyPr>
          <a:lstStyle/>
          <a:p>
            <a:br>
              <a:rPr lang="en-US" sz="3200" b="1" dirty="0"/>
            </a:br>
            <a:r>
              <a:rPr lang="en-US" sz="3200" b="1" dirty="0"/>
              <a:t>1. I had to pay </a:t>
            </a:r>
            <a:r>
              <a:rPr lang="en-US" sz="3200" b="1" dirty="0">
                <a:solidFill>
                  <a:srgbClr val="0070C0"/>
                </a:solidFill>
              </a:rPr>
              <a:t>attention</a:t>
            </a:r>
            <a:r>
              <a:rPr lang="en-US" sz="3200" b="1" dirty="0"/>
              <a:t> to the teacher, so I knew what to do</a:t>
            </a:r>
            <a:r>
              <a:rPr lang="en-US" sz="3200" b="1" dirty="0">
                <a:solidFill>
                  <a:srgbClr val="0070C0"/>
                </a:solidFill>
              </a:rPr>
              <a:t>.</a:t>
            </a:r>
            <a:br>
              <a:rPr lang="en-US" sz="3200" b="1" dirty="0"/>
            </a:br>
            <a:r>
              <a:rPr lang="en-US" sz="3200" b="1" dirty="0"/>
              <a:t>2. The fireworks finished with the biggest </a:t>
            </a:r>
            <a:r>
              <a:rPr lang="en-US" sz="3200" b="1" dirty="0">
                <a:solidFill>
                  <a:srgbClr val="0070C0"/>
                </a:solidFill>
              </a:rPr>
              <a:t>explosion</a:t>
            </a:r>
            <a:r>
              <a:rPr lang="en-US" sz="3200" b="1" dirty="0"/>
              <a:t> I had ever seen, in the sky. </a:t>
            </a:r>
            <a:br>
              <a:rPr lang="en-US" sz="3200" b="1" dirty="0"/>
            </a:br>
            <a:r>
              <a:rPr lang="en-US" sz="3200" b="1" dirty="0"/>
              <a:t>3. My </a:t>
            </a:r>
            <a:r>
              <a:rPr lang="en-US" sz="3200" b="1" dirty="0">
                <a:solidFill>
                  <a:srgbClr val="0070C0"/>
                </a:solidFill>
              </a:rPr>
              <a:t>vision</a:t>
            </a:r>
            <a:r>
              <a:rPr lang="en-US" sz="3200" b="1" dirty="0"/>
              <a:t> was a bit blurry when I woke up this morning.</a:t>
            </a:r>
            <a:br>
              <a:rPr lang="en-US" sz="3200" b="1" dirty="0"/>
            </a:br>
            <a:r>
              <a:rPr lang="en-US" sz="3200" b="1" dirty="0"/>
              <a:t>4. When I am older, my </a:t>
            </a:r>
            <a:r>
              <a:rPr lang="en-US" sz="3200" b="1" dirty="0">
                <a:solidFill>
                  <a:srgbClr val="0070C0"/>
                </a:solidFill>
              </a:rPr>
              <a:t>ambition</a:t>
            </a:r>
            <a:r>
              <a:rPr lang="en-US" sz="3200" b="1" dirty="0"/>
              <a:t> is to be a pilot. </a:t>
            </a:r>
            <a:br>
              <a:rPr lang="en-US" sz="3200" b="1" dirty="0"/>
            </a:br>
            <a:r>
              <a:rPr lang="en-US" sz="3200" b="1" dirty="0"/>
              <a:t>5. The space </a:t>
            </a:r>
            <a:r>
              <a:rPr lang="en-US" sz="3200" b="1" dirty="0">
                <a:solidFill>
                  <a:srgbClr val="0070C0"/>
                </a:solidFill>
              </a:rPr>
              <a:t>mission</a:t>
            </a:r>
            <a:r>
              <a:rPr lang="en-US" sz="3200" b="1" dirty="0"/>
              <a:t> to the moon was a great success. </a:t>
            </a:r>
            <a:br>
              <a:rPr lang="en-US" sz="3200" b="1" dirty="0"/>
            </a:br>
            <a:r>
              <a:rPr lang="en-US" sz="3200" b="1" dirty="0"/>
              <a:t>6. My football coach moved me to a new </a:t>
            </a:r>
            <a:r>
              <a:rPr lang="en-US" sz="3200" b="1" dirty="0">
                <a:solidFill>
                  <a:srgbClr val="0070C0"/>
                </a:solidFill>
              </a:rPr>
              <a:t>position</a:t>
            </a:r>
            <a:r>
              <a:rPr lang="en-US" sz="3200" b="1" dirty="0"/>
              <a:t> today.</a:t>
            </a:r>
            <a:br>
              <a:rPr lang="en-US" sz="3200" b="1" dirty="0"/>
            </a:br>
            <a:r>
              <a:rPr lang="en-US" sz="3200" b="1" dirty="0"/>
              <a:t>7. I had to ask </a:t>
            </a:r>
            <a:r>
              <a:rPr lang="en-US" sz="3200" b="1" dirty="0">
                <a:solidFill>
                  <a:srgbClr val="0070C0"/>
                </a:solidFill>
              </a:rPr>
              <a:t>permission, </a:t>
            </a:r>
            <a:r>
              <a:rPr lang="en-US" sz="3200" b="1" dirty="0"/>
              <a:t>so I could walk home with my friend..</a:t>
            </a:r>
            <a:br>
              <a:rPr lang="en-US" sz="3200" b="1" dirty="0"/>
            </a:br>
            <a:r>
              <a:rPr lang="en-US" sz="3200" b="1" dirty="0"/>
              <a:t>8. We took part in a handwriting </a:t>
            </a:r>
            <a:r>
              <a:rPr lang="en-US" sz="3200" b="1" dirty="0">
                <a:solidFill>
                  <a:srgbClr val="0070C0"/>
                </a:solidFill>
              </a:rPr>
              <a:t>competition</a:t>
            </a:r>
            <a:r>
              <a:rPr lang="en-US" sz="3200" b="1" dirty="0"/>
              <a:t> last week..  </a:t>
            </a:r>
            <a:br>
              <a:rPr lang="en-US" sz="3200" dirty="0">
                <a:solidFill>
                  <a:srgbClr val="FF0000"/>
                </a:solidFill>
              </a:rPr>
            </a:b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u="sng" dirty="0">
                <a:solidFill>
                  <a:srgbClr val="FF0000"/>
                </a:solidFill>
              </a:rPr>
              <a:t>Statutory words (Y5/6)</a:t>
            </a:r>
            <a:br>
              <a:rPr lang="en-US" sz="3200" b="1" u="sng" dirty="0"/>
            </a:br>
            <a:r>
              <a:rPr lang="en-US" sz="3200" b="1" dirty="0"/>
              <a:t>9. The </a:t>
            </a:r>
            <a:r>
              <a:rPr lang="en-US" sz="3200" b="1" dirty="0">
                <a:solidFill>
                  <a:srgbClr val="FF0000"/>
                </a:solidFill>
              </a:rPr>
              <a:t>aggressive</a:t>
            </a:r>
            <a:r>
              <a:rPr lang="en-US" sz="3200" b="1" dirty="0"/>
              <a:t> avalanche roared down the mountain</a:t>
            </a:r>
            <a:br>
              <a:rPr lang="en-US" sz="3200" b="1" dirty="0"/>
            </a:br>
            <a:r>
              <a:rPr lang="en-US" sz="3200" b="1" dirty="0"/>
              <a:t>10. The Maya were an </a:t>
            </a:r>
            <a:r>
              <a:rPr lang="en-US" sz="3200" b="1" dirty="0">
                <a:solidFill>
                  <a:srgbClr val="FF0000"/>
                </a:solidFill>
              </a:rPr>
              <a:t>ancient</a:t>
            </a:r>
            <a:r>
              <a:rPr lang="en-US" sz="3200" b="1" dirty="0"/>
              <a:t> civilisation.</a:t>
            </a:r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07888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Friday</a:t>
            </a:r>
            <a:r>
              <a:rPr lang="en-GB" dirty="0"/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1 point for the phoneme spelt correctly </a:t>
            </a:r>
            <a:r>
              <a:rPr lang="en-US" dirty="0">
                <a:solidFill>
                  <a:prstClr val="black"/>
                </a:solidFill>
              </a:rPr>
              <a:t>–</a:t>
            </a:r>
            <a:r>
              <a:rPr lang="en-US" dirty="0" err="1">
                <a:solidFill>
                  <a:prstClr val="black"/>
                </a:solidFill>
              </a:rPr>
              <a:t>tion</a:t>
            </a:r>
            <a:r>
              <a:rPr lang="en-US" dirty="0">
                <a:solidFill>
                  <a:prstClr val="black"/>
                </a:solidFill>
              </a:rPr>
              <a:t>/-</a:t>
            </a:r>
            <a:r>
              <a:rPr lang="en-US" dirty="0" err="1">
                <a:solidFill>
                  <a:prstClr val="black"/>
                </a:solidFill>
              </a:rPr>
              <a:t>sion</a:t>
            </a:r>
            <a:endParaRPr lang="en-US" dirty="0"/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476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Spelling week 3 Autumn 2</vt:lpstr>
      <vt:lpstr>Monday – Sound of the week: Phoneme: /-ʃən/ Written: Grapheme – tion/sion  Sort the words into the different groups</vt:lpstr>
      <vt:lpstr>This weeks words: attention explosion vision ambition mission position permission competition  Statutory words (Y5/6) aggressive ancient    </vt:lpstr>
      <vt:lpstr>Syllables</vt:lpstr>
      <vt:lpstr>Tuesday - Spellings: partner test</vt:lpstr>
      <vt:lpstr>Wednesday - Spelling: sound analysis and handwriting (sound buttons)</vt:lpstr>
      <vt:lpstr>Thursday - Sound of the week: Phoneme: /-ʃən/ Written: Grapheme – tion/sion  Copy the sentences into your handwriting books – neatly and correctly – underline your spelling words</vt:lpstr>
      <vt:lpstr> 1. I had to pay attention to the teacher, so I knew what to do. 2. The fireworks finished with the biggest explosion I had ever seen, in the sky.  3. My vision was a bit blurry when I woke up this morning. 4. When I am older, my ambition is to be a pilot.  5. The space mission to the moon was a great success.  6. My football coach moved me to a new position today. 7. I had to ask permission, so I could walk home with my friend.. 8. We took part in a handwriting competition last week..    Statutory words (Y5/6) 9. The aggressive avalanche roared down the mountain 10. The Maya were an ancient civilisation.    </vt:lpstr>
      <vt:lpstr>Friday - Spellings: Test: Adult led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kwhalley@Mobberley.local</cp:lastModifiedBy>
  <cp:revision>30</cp:revision>
  <cp:lastPrinted>2022-11-10T13:21:12Z</cp:lastPrinted>
  <dcterms:created xsi:type="dcterms:W3CDTF">2021-11-04T14:23:22Z</dcterms:created>
  <dcterms:modified xsi:type="dcterms:W3CDTF">2022-11-10T13:29:54Z</dcterms:modified>
</cp:coreProperties>
</file>