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5" r:id="rId5"/>
    <p:sldId id="258" r:id="rId6"/>
    <p:sldId id="259" r:id="rId7"/>
    <p:sldId id="263" r:id="rId8"/>
    <p:sldId id="264" r:id="rId9"/>
    <p:sldId id="260" r:id="rId1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3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2DE6F-6606-4001-B89C-7B0927177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CB178-162D-490D-8D17-C99769DF8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F8A78-4ED6-4A8C-900A-B2F5214EE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10/11/2022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A2116-4A62-4973-B508-F6F16620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84692-7245-426C-89D6-9C417BA4E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74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BEA14-AD46-45AA-AF47-173DD802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BF73E-7E16-4A63-AF2D-D1FC17615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9480C-2BEC-4E05-86FC-4C3DDBA6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10/11/2022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B25FA-F047-4277-89DF-EE7E601E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A2FF7-0CC8-409C-8D83-7B8177E7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39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1D638A-9872-433F-B118-3F7C76D02D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CF10A-C596-4E1C-A1CD-76562E814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615E9-B77E-4A94-B1C3-CBF586FA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10/11/2022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A9B23-E00E-4518-B0C6-21A0E5CA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DC229-FF5B-4C7A-B3AC-5B966526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11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9237F-7D59-44B9-8DC4-52612143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2FF21-DFCD-40BE-8543-DE6ECB76A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A5C63-DE36-44C5-BF4B-4F6C1196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10/11/2022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A6765-406B-49A8-AB5A-60465BBBB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C3370-9E99-4FCF-91CF-6BCC59BC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2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4D91B-A777-41AB-8DF5-E43EE69DA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5E800-FDFC-402E-9238-771258A2C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D743A-3D25-4F0C-8925-16AC77D0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10/11/2022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3F302-A38F-424B-956F-63594562C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7CBC4-6125-4E99-82EA-DAE0FDC0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382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EDE9-9BD6-4702-B3B4-277510019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CCA78-3EB0-49FC-BC17-1D6105077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28D11-9DAB-492A-A24B-B0FA01B64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21F02-6E36-438B-BC5E-47284E7FB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10/11/2022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E424D-7693-4ABF-B0EC-2B58F6E3F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B339C-789C-4EC4-A69E-68B9387E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42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0B1-7864-454D-8249-B1897650C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ED7E7-ADB3-42C0-AF2B-521B9A341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9D308-5F45-435D-B85B-D2117AAFF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AB27D9-08A5-4D09-9E48-F3688CB88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F0AB30-A2B0-4FF1-8F01-EF4BCC4AA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BC0C5B-7912-4892-9AD0-5153E165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10/11/2022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E1BE69-9DD1-451A-8DB2-CC63F701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3E8B25-4FC4-4F46-A9D4-B66D74FF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32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8AF94-45F8-407C-AB67-7B07A0E1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98EFB-EAE3-47EA-B36E-10A3717B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10/11/2022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F4032-3FEC-498B-BDE6-D6B8DEDA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6F665-E023-4121-92DB-11F1F9E4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24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BA2C4-101C-4639-888B-EF3F8350D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10/11/2022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37FBD1-36BF-4452-9C6B-0130169D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A035A-AEDB-41BF-A517-C243D6B3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83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9AD9-AB47-4B59-8DBC-AFD2D4A38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00978-31B4-4892-98F3-E9B4E412B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4F29E-11EE-4597-81F5-A329F3EC8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BA1ED-9761-4295-B16A-2941AAFA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10/11/2022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7B0CC-6941-4484-A1EA-90B3AA1B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A658F-8E2C-4E93-BDDB-EDB7A88DF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06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A1D2-421A-4C4E-83ED-FAE774973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C91632-ED56-414B-A33A-C706BE444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7E7F59-E4D9-4CDB-B219-1029C2DD7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90351-EA1B-4CFA-A749-AC951919B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10/11/2022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B5DE2-BA4C-4F4C-8D49-F75D6A921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65BED1-AD69-4407-927F-55DF1720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49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93234E-EA59-470C-86E1-A7A5B5BA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D23FA-0C53-4E54-A0C7-B34D06DC1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306C4-BC05-4FA5-B344-1D48F4002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3F377-1336-43F5-B5FB-548EE1C05441}" type="datetimeFigureOut">
              <a:rPr lang="en-GB" smtClean="0"/>
              <a:t>10/11/2022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1BFFE-CF2F-447E-8414-9AFDA00A4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4D600-82B2-45E6-A873-F67AC7630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99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0E6B-E24A-4E67-9CF9-54CBFAAA85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Spelling </a:t>
            </a:r>
            <a:r>
              <a:rPr lang="en-GB"/>
              <a:t>week 3</a:t>
            </a:r>
            <a:br>
              <a:rPr lang="en-GB" dirty="0"/>
            </a:br>
            <a:r>
              <a:rPr lang="en-GB" dirty="0"/>
              <a:t>Autumn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4C423-96AF-41D7-B5B0-E21D185E86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45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32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Monday</a:t>
            </a:r>
            <a:r>
              <a:rPr lang="en-GB" dirty="0"/>
              <a:t> – Sound of the week: Phoneme: /-</a:t>
            </a:r>
            <a:r>
              <a:rPr lang="en-GB" dirty="0" err="1"/>
              <a:t>ʃən</a:t>
            </a:r>
            <a:r>
              <a:rPr lang="en-GB" dirty="0"/>
              <a:t>/</a:t>
            </a:r>
            <a:br>
              <a:rPr lang="en-GB" dirty="0"/>
            </a:br>
            <a:r>
              <a:rPr lang="en-GB" dirty="0"/>
              <a:t>Written: Grapheme – </a:t>
            </a:r>
            <a:r>
              <a:rPr lang="en-GB" dirty="0" err="1"/>
              <a:t>tion</a:t>
            </a:r>
            <a:r>
              <a:rPr lang="en-GB" dirty="0"/>
              <a:t>/</a:t>
            </a:r>
            <a:r>
              <a:rPr lang="en-GB" dirty="0" err="1"/>
              <a:t>sion</a:t>
            </a:r>
            <a:br>
              <a:rPr lang="en-GB" dirty="0"/>
            </a:br>
            <a:br>
              <a:rPr lang="en-GB" dirty="0"/>
            </a:br>
            <a:r>
              <a:rPr lang="en-GB" dirty="0"/>
              <a:t>Sort the words into the different groups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55168"/>
              </p:ext>
            </p:extLst>
          </p:nvPr>
        </p:nvGraphicFramePr>
        <p:xfrm>
          <a:off x="2507972" y="2737517"/>
          <a:ext cx="6538036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9018">
                  <a:extLst>
                    <a:ext uri="{9D8B030D-6E8A-4147-A177-3AD203B41FA5}">
                      <a16:colId xmlns:a16="http://schemas.microsoft.com/office/drawing/2014/main" val="2406454187"/>
                    </a:ext>
                  </a:extLst>
                </a:gridCol>
                <a:gridCol w="3269018">
                  <a:extLst>
                    <a:ext uri="{9D8B030D-6E8A-4147-A177-3AD203B41FA5}">
                      <a16:colId xmlns:a16="http://schemas.microsoft.com/office/drawing/2014/main" val="3516763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err="1"/>
                        <a:t>tion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000" dirty="0" err="1"/>
                        <a:t>sion</a:t>
                      </a:r>
                      <a:endParaRPr 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130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4268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02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2308" y="3817761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u="sng" dirty="0"/>
              <a:t>This weeks words</a:t>
            </a:r>
            <a:r>
              <a:rPr lang="en-US" sz="4000" b="1" dirty="0"/>
              <a:t>:</a:t>
            </a:r>
            <a:br>
              <a:rPr lang="en-US" sz="4000" b="1" dirty="0"/>
            </a:br>
            <a:r>
              <a:rPr lang="en-US" sz="4000" dirty="0"/>
              <a:t>attention</a:t>
            </a:r>
            <a:br>
              <a:rPr lang="en-US" sz="4000" dirty="0"/>
            </a:br>
            <a:r>
              <a:rPr lang="en-US" sz="4000" dirty="0"/>
              <a:t>explosion</a:t>
            </a:r>
            <a:br>
              <a:rPr lang="en-US" sz="4000" dirty="0"/>
            </a:br>
            <a:r>
              <a:rPr lang="en-US" sz="4000" dirty="0"/>
              <a:t>vision</a:t>
            </a:r>
            <a:br>
              <a:rPr lang="en-US" sz="4000" dirty="0"/>
            </a:br>
            <a:r>
              <a:rPr lang="en-US" sz="4000" dirty="0"/>
              <a:t>ambition</a:t>
            </a:r>
            <a:br>
              <a:rPr lang="en-US" sz="4000" dirty="0"/>
            </a:br>
            <a:r>
              <a:rPr lang="en-US" sz="4000" dirty="0"/>
              <a:t>mission</a:t>
            </a:r>
            <a:br>
              <a:rPr lang="en-US" sz="4000" dirty="0"/>
            </a:br>
            <a:r>
              <a:rPr lang="en-US" sz="4000" dirty="0"/>
              <a:t>position</a:t>
            </a:r>
            <a:br>
              <a:rPr lang="en-US" sz="4000" dirty="0"/>
            </a:br>
            <a:r>
              <a:rPr lang="en-US" sz="4000" dirty="0"/>
              <a:t>permission</a:t>
            </a:r>
            <a:br>
              <a:rPr lang="en-US" sz="4000" dirty="0"/>
            </a:br>
            <a:r>
              <a:rPr lang="en-US" sz="4000" dirty="0">
                <a:solidFill>
                  <a:srgbClr val="FF0000"/>
                </a:solidFill>
              </a:rPr>
              <a:t>competition</a:t>
            </a:r>
            <a:br>
              <a:rPr lang="en-US" sz="4000" dirty="0">
                <a:solidFill>
                  <a:srgbClr val="FF0000"/>
                </a:solidFill>
              </a:rPr>
            </a:br>
            <a:br>
              <a:rPr lang="en-US" sz="4000" b="1" dirty="0">
                <a:solidFill>
                  <a:srgbClr val="FF0000"/>
                </a:solidFill>
              </a:rPr>
            </a:br>
            <a:r>
              <a:rPr lang="en-US" sz="4000" b="1" u="sng" dirty="0">
                <a:solidFill>
                  <a:srgbClr val="0070C0"/>
                </a:solidFill>
              </a:rPr>
              <a:t>Statutory words (Y5/6)</a:t>
            </a:r>
            <a:br>
              <a:rPr lang="en-US" sz="4000" b="1" u="sng" dirty="0">
                <a:solidFill>
                  <a:srgbClr val="FF0000"/>
                </a:solidFill>
              </a:rPr>
            </a:br>
            <a:r>
              <a:rPr lang="en-US" sz="4000" b="1" dirty="0">
                <a:solidFill>
                  <a:srgbClr val="FF0000"/>
                </a:solidFill>
              </a:rPr>
              <a:t>aggressive</a:t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en-US" sz="4000" b="1" dirty="0">
                <a:solidFill>
                  <a:srgbClr val="FF0000"/>
                </a:solidFill>
              </a:rPr>
              <a:t>ancient</a:t>
            </a: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8930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ECEED-05BD-8143-9871-B187909D7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117"/>
            <a:ext cx="10515600" cy="1325563"/>
          </a:xfrm>
        </p:spPr>
        <p:txBody>
          <a:bodyPr/>
          <a:lstStyle/>
          <a:p>
            <a:pPr algn="ctr"/>
            <a:r>
              <a:rPr lang="en-US" b="1" u="sng" dirty="0"/>
              <a:t>Syllables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5CB65A-1144-484C-BC1C-D72B18CA29E3}"/>
              </a:ext>
            </a:extLst>
          </p:cNvPr>
          <p:cNvSpPr txBox="1"/>
          <p:nvPr/>
        </p:nvSpPr>
        <p:spPr>
          <a:xfrm>
            <a:off x="2617141" y="1506022"/>
            <a:ext cx="3025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Which words have 2 syllables?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4DA871-8A78-1C4D-A0BB-E583F06E4EC3}"/>
              </a:ext>
            </a:extLst>
          </p:cNvPr>
          <p:cNvSpPr txBox="1"/>
          <p:nvPr/>
        </p:nvSpPr>
        <p:spPr>
          <a:xfrm>
            <a:off x="9156525" y="1229023"/>
            <a:ext cx="8994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mission</a:t>
            </a:r>
            <a:br>
              <a:rPr lang="en-US" dirty="0"/>
            </a:br>
            <a:r>
              <a:rPr lang="en-US" dirty="0"/>
              <a:t>vision</a:t>
            </a:r>
          </a:p>
          <a:p>
            <a:r>
              <a:rPr lang="en-US" dirty="0"/>
              <a:t>ancient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0EDEE5-052C-0B42-9FEC-166D6578D236}"/>
              </a:ext>
            </a:extLst>
          </p:cNvPr>
          <p:cNvSpPr txBox="1"/>
          <p:nvPr/>
        </p:nvSpPr>
        <p:spPr>
          <a:xfrm>
            <a:off x="2504407" y="2627704"/>
            <a:ext cx="3025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Which words have 3 syllables?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DD96CB-7C88-EC4B-936E-9478FFC4BB1A}"/>
              </a:ext>
            </a:extLst>
          </p:cNvPr>
          <p:cNvSpPr txBox="1"/>
          <p:nvPr/>
        </p:nvSpPr>
        <p:spPr>
          <a:xfrm>
            <a:off x="9018281" y="2434337"/>
            <a:ext cx="121539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attention</a:t>
            </a:r>
            <a:br>
              <a:rPr lang="en-US" dirty="0"/>
            </a:br>
            <a:r>
              <a:rPr lang="en-US" dirty="0"/>
              <a:t>explosion</a:t>
            </a:r>
          </a:p>
          <a:p>
            <a:r>
              <a:rPr lang="en-US" dirty="0"/>
              <a:t>ambition</a:t>
            </a:r>
          </a:p>
          <a:p>
            <a:r>
              <a:rPr lang="en-US" dirty="0"/>
              <a:t>position</a:t>
            </a:r>
            <a:br>
              <a:rPr lang="en-US" dirty="0"/>
            </a:br>
            <a:r>
              <a:rPr lang="en-US" dirty="0"/>
              <a:t>permission</a:t>
            </a:r>
          </a:p>
          <a:p>
            <a:r>
              <a:rPr lang="en-US" dirty="0"/>
              <a:t>aggressive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342E37-CF63-6F4C-B827-1E3D15391906}"/>
              </a:ext>
            </a:extLst>
          </p:cNvPr>
          <p:cNvSpPr txBox="1"/>
          <p:nvPr/>
        </p:nvSpPr>
        <p:spPr>
          <a:xfrm>
            <a:off x="1579568" y="4613315"/>
            <a:ext cx="5250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How many syllables does the word </a:t>
            </a:r>
            <a:r>
              <a:rPr lang="en-US" b="1" dirty="0"/>
              <a:t>competition</a:t>
            </a:r>
            <a:r>
              <a:rPr lang="en-US" dirty="0"/>
              <a:t> have?</a:t>
            </a:r>
          </a:p>
        </p:txBody>
      </p:sp>
    </p:spTree>
    <p:extLst>
      <p:ext uri="{BB962C8B-B14F-4D97-AF65-F5344CB8AC3E}">
        <p14:creationId xmlns:p14="http://schemas.microsoft.com/office/powerpoint/2010/main" val="1886556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1263-4D96-45C8-8FB8-AB0CE4B5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950"/>
            <a:ext cx="10515600" cy="1325563"/>
          </a:xfrm>
        </p:spPr>
        <p:txBody>
          <a:bodyPr/>
          <a:lstStyle/>
          <a:p>
            <a:r>
              <a:rPr lang="en-GB" b="1" u="sng" dirty="0"/>
              <a:t>Tuesday</a:t>
            </a:r>
            <a:r>
              <a:rPr lang="en-GB" dirty="0"/>
              <a:t> - Spellings: partner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B0F32-ECEE-452D-BB81-ECC0AA13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68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800" dirty="0"/>
              <a:t>1) Using words from yesterday, each pair are going to test each other.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2) Please gather spelling lists from the front.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3) Once you have tested each other, mark each other’s spellings and see which spellings you have got incorrect.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4) Highlight the part of the spelling you are getting incorrect, focus on our sounds for this week.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5) Write down 5 words you need to practise to spell this week.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490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CEDD6-6595-41B8-91B2-D180EC820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Wednesday</a:t>
            </a:r>
            <a:r>
              <a:rPr lang="en-GB" dirty="0"/>
              <a:t> - Spelling: sound analysis and handwriting (sound buttons)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641BF-4E7B-49D5-99A3-F369F72DD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Can you identify the individual phonemes in each word?</a:t>
            </a:r>
          </a:p>
          <a:p>
            <a:pPr marL="0" indent="0">
              <a:buNone/>
            </a:pPr>
            <a:endParaRPr lang="en-GB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ambition</a:t>
            </a:r>
          </a:p>
          <a:p>
            <a:pPr marL="514350" indent="-514350" algn="ctr">
              <a:buFont typeface="+mj-lt"/>
              <a:buAutoNum type="arabicPeriod"/>
            </a:pPr>
            <a:endParaRPr lang="en-GB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vision</a:t>
            </a:r>
          </a:p>
          <a:p>
            <a:pPr marL="514350" indent="-514350" algn="ctr">
              <a:buFont typeface="+mj-lt"/>
              <a:buAutoNum type="arabicPeriod"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Complete in your spelling books with each of the spellings for this week</a:t>
            </a:r>
          </a:p>
        </p:txBody>
      </p:sp>
    </p:spTree>
    <p:extLst>
      <p:ext uri="{BB962C8B-B14F-4D97-AF65-F5344CB8AC3E}">
        <p14:creationId xmlns:p14="http://schemas.microsoft.com/office/powerpoint/2010/main" val="2349754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349" y="218418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Thursday </a:t>
            </a:r>
            <a:r>
              <a:rPr lang="en-GB" dirty="0"/>
              <a:t>- Sound of the week: Phoneme: /-</a:t>
            </a:r>
            <a:r>
              <a:rPr lang="en-GB" dirty="0" err="1"/>
              <a:t>ʃən</a:t>
            </a:r>
            <a:r>
              <a:rPr lang="en-GB" dirty="0"/>
              <a:t>/</a:t>
            </a:r>
            <a:br>
              <a:rPr lang="en-GB" dirty="0"/>
            </a:br>
            <a:r>
              <a:rPr lang="en-GB" dirty="0"/>
              <a:t>Written: Grapheme – </a:t>
            </a:r>
            <a:r>
              <a:rPr lang="en-GB" dirty="0" err="1"/>
              <a:t>tion</a:t>
            </a:r>
            <a:r>
              <a:rPr lang="en-GB" dirty="0"/>
              <a:t>/</a:t>
            </a:r>
            <a:r>
              <a:rPr lang="en-GB" dirty="0" err="1"/>
              <a:t>sion</a:t>
            </a:r>
            <a:br>
              <a:rPr lang="en-GB" dirty="0"/>
            </a:br>
            <a:br>
              <a:rPr lang="en-GB" dirty="0"/>
            </a:br>
            <a:r>
              <a:rPr lang="en-GB" dirty="0"/>
              <a:t>Copy the sentences into your handwriting books – neatly and correctly – underline your spelling words</a:t>
            </a:r>
          </a:p>
        </p:txBody>
      </p:sp>
    </p:spTree>
    <p:extLst>
      <p:ext uri="{BB962C8B-B14F-4D97-AF65-F5344CB8AC3E}">
        <p14:creationId xmlns:p14="http://schemas.microsoft.com/office/powerpoint/2010/main" val="4168806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E29129CA-059E-404E-A490-9C785E49E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05558"/>
            <a:ext cx="10515600" cy="845178"/>
          </a:xfrm>
        </p:spPr>
        <p:txBody>
          <a:bodyPr>
            <a:noAutofit/>
          </a:bodyPr>
          <a:lstStyle/>
          <a:p>
            <a:br>
              <a:rPr lang="en-US" sz="3200" b="1" dirty="0"/>
            </a:br>
            <a:r>
              <a:rPr lang="en-US" sz="3200" b="1" dirty="0"/>
              <a:t>1. I had to pay </a:t>
            </a:r>
            <a:r>
              <a:rPr lang="en-US" sz="3200" b="1" dirty="0">
                <a:solidFill>
                  <a:srgbClr val="0070C0"/>
                </a:solidFill>
              </a:rPr>
              <a:t>attention</a:t>
            </a:r>
            <a:r>
              <a:rPr lang="en-US" sz="3200" b="1" dirty="0"/>
              <a:t> to the teacher, so I knew what to do</a:t>
            </a:r>
            <a:r>
              <a:rPr lang="en-US" sz="3200" b="1" dirty="0">
                <a:solidFill>
                  <a:srgbClr val="0070C0"/>
                </a:solidFill>
              </a:rPr>
              <a:t>.</a:t>
            </a:r>
            <a:br>
              <a:rPr lang="en-US" sz="3200" b="1" dirty="0"/>
            </a:br>
            <a:r>
              <a:rPr lang="en-US" sz="3200" b="1" dirty="0"/>
              <a:t>2. The fireworks finished with the biggest </a:t>
            </a:r>
            <a:r>
              <a:rPr lang="en-US" sz="3200" b="1" dirty="0">
                <a:solidFill>
                  <a:srgbClr val="0070C0"/>
                </a:solidFill>
              </a:rPr>
              <a:t>explosion</a:t>
            </a:r>
            <a:r>
              <a:rPr lang="en-US" sz="3200" b="1" dirty="0"/>
              <a:t> I had ever seen, in the sky. </a:t>
            </a:r>
            <a:br>
              <a:rPr lang="en-US" sz="3200" b="1" dirty="0"/>
            </a:br>
            <a:r>
              <a:rPr lang="en-US" sz="3200" b="1" dirty="0"/>
              <a:t>3. My </a:t>
            </a:r>
            <a:r>
              <a:rPr lang="en-US" sz="3200" b="1" dirty="0">
                <a:solidFill>
                  <a:srgbClr val="0070C0"/>
                </a:solidFill>
              </a:rPr>
              <a:t>vision</a:t>
            </a:r>
            <a:r>
              <a:rPr lang="en-US" sz="3200" b="1" dirty="0"/>
              <a:t> was a bit blurry when I woke up this morning.</a:t>
            </a:r>
            <a:br>
              <a:rPr lang="en-US" sz="3200" b="1" dirty="0"/>
            </a:br>
            <a:r>
              <a:rPr lang="en-US" sz="3200" b="1" dirty="0"/>
              <a:t>4. When I am older, my </a:t>
            </a:r>
            <a:r>
              <a:rPr lang="en-US" sz="3200" b="1" dirty="0">
                <a:solidFill>
                  <a:srgbClr val="0070C0"/>
                </a:solidFill>
              </a:rPr>
              <a:t>ambition</a:t>
            </a:r>
            <a:r>
              <a:rPr lang="en-US" sz="3200" b="1" dirty="0"/>
              <a:t> is to be a pilot. </a:t>
            </a:r>
            <a:br>
              <a:rPr lang="en-US" sz="3200" b="1" dirty="0"/>
            </a:br>
            <a:r>
              <a:rPr lang="en-US" sz="3200" b="1" dirty="0"/>
              <a:t>5. The space </a:t>
            </a:r>
            <a:r>
              <a:rPr lang="en-US" sz="3200" b="1" dirty="0">
                <a:solidFill>
                  <a:srgbClr val="0070C0"/>
                </a:solidFill>
              </a:rPr>
              <a:t>mission</a:t>
            </a:r>
            <a:r>
              <a:rPr lang="en-US" sz="3200" b="1" dirty="0"/>
              <a:t> to the moon was a great success. </a:t>
            </a:r>
            <a:br>
              <a:rPr lang="en-US" sz="3200" b="1" dirty="0"/>
            </a:br>
            <a:r>
              <a:rPr lang="en-US" sz="3200" b="1" dirty="0"/>
              <a:t>6. My football coach moved me to a new </a:t>
            </a:r>
            <a:r>
              <a:rPr lang="en-US" sz="3200" b="1" dirty="0">
                <a:solidFill>
                  <a:srgbClr val="0070C0"/>
                </a:solidFill>
              </a:rPr>
              <a:t>position</a:t>
            </a:r>
            <a:r>
              <a:rPr lang="en-US" sz="3200" b="1" dirty="0"/>
              <a:t> today.</a:t>
            </a:r>
            <a:br>
              <a:rPr lang="en-US" sz="3200" b="1" dirty="0"/>
            </a:br>
            <a:r>
              <a:rPr lang="en-US" sz="3200" b="1" dirty="0"/>
              <a:t>7. I had to ask </a:t>
            </a:r>
            <a:r>
              <a:rPr lang="en-US" sz="3200" b="1" dirty="0">
                <a:solidFill>
                  <a:srgbClr val="0070C0"/>
                </a:solidFill>
              </a:rPr>
              <a:t>permission, </a:t>
            </a:r>
            <a:r>
              <a:rPr lang="en-US" sz="3200" b="1" dirty="0"/>
              <a:t>so I could walk home with my friend..</a:t>
            </a:r>
            <a:br>
              <a:rPr lang="en-US" sz="3200" b="1" dirty="0"/>
            </a:br>
            <a:r>
              <a:rPr lang="en-US" sz="3200" b="1" dirty="0"/>
              <a:t>8. We took part in a handwriting </a:t>
            </a:r>
            <a:r>
              <a:rPr lang="en-US" sz="3200" b="1" dirty="0">
                <a:solidFill>
                  <a:srgbClr val="0070C0"/>
                </a:solidFill>
              </a:rPr>
              <a:t>competition</a:t>
            </a:r>
            <a:r>
              <a:rPr lang="en-US" sz="3200" b="1" dirty="0"/>
              <a:t> last week..  </a:t>
            </a:r>
            <a:br>
              <a:rPr lang="en-US" sz="3200" dirty="0">
                <a:solidFill>
                  <a:srgbClr val="FF0000"/>
                </a:solidFill>
              </a:rPr>
            </a:b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u="sng" dirty="0">
                <a:solidFill>
                  <a:srgbClr val="FF0000"/>
                </a:solidFill>
              </a:rPr>
              <a:t>Statutory words (Y5/6)</a:t>
            </a:r>
            <a:br>
              <a:rPr lang="en-US" sz="3200" b="1" u="sng" dirty="0"/>
            </a:br>
            <a:r>
              <a:rPr lang="en-US" sz="3200" b="1" dirty="0"/>
              <a:t>9. The </a:t>
            </a:r>
            <a:r>
              <a:rPr lang="en-US" sz="3200" b="1" dirty="0">
                <a:solidFill>
                  <a:srgbClr val="FF0000"/>
                </a:solidFill>
              </a:rPr>
              <a:t>aggressive</a:t>
            </a:r>
            <a:r>
              <a:rPr lang="en-US" sz="3200" b="1" dirty="0"/>
              <a:t> avalanche roared down the mountain</a:t>
            </a:r>
            <a:br>
              <a:rPr lang="en-US" sz="3200" b="1" dirty="0"/>
            </a:br>
            <a:r>
              <a:rPr lang="en-US" sz="3200" b="1" dirty="0"/>
              <a:t>10. The Maya were an </a:t>
            </a:r>
            <a:r>
              <a:rPr lang="en-US" sz="3200" b="1" dirty="0">
                <a:solidFill>
                  <a:srgbClr val="FF0000"/>
                </a:solidFill>
              </a:rPr>
              <a:t>ancient</a:t>
            </a:r>
            <a:r>
              <a:rPr lang="en-US" sz="3200" b="1" dirty="0"/>
              <a:t> civilisation.</a:t>
            </a:r>
            <a:br>
              <a:rPr lang="en-US" sz="3200" b="1" dirty="0"/>
            </a:br>
            <a:br>
              <a:rPr lang="en-US" sz="3200" b="1" dirty="0"/>
            </a:br>
            <a:br>
              <a:rPr lang="en-US" sz="3200" b="1" dirty="0"/>
            </a:br>
            <a:br>
              <a:rPr lang="en-US" sz="3200" b="1" dirty="0"/>
            </a:b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007888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FE84-2DEA-487B-B55F-7C64E5ABD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Friday</a:t>
            </a:r>
            <a:r>
              <a:rPr lang="en-GB" dirty="0"/>
              <a:t> - 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F433E-A250-43CE-88BC-3221AAA15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I will read aloud each spelling with our phoneme of the week and our statutory words.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1 point for the phoneme spelt correctly </a:t>
            </a:r>
            <a:r>
              <a:rPr lang="en-US" dirty="0">
                <a:solidFill>
                  <a:prstClr val="black"/>
                </a:solidFill>
              </a:rPr>
              <a:t>–</a:t>
            </a:r>
            <a:r>
              <a:rPr lang="en-US" dirty="0" err="1">
                <a:solidFill>
                  <a:prstClr val="black"/>
                </a:solidFill>
              </a:rPr>
              <a:t>tion</a:t>
            </a:r>
            <a:r>
              <a:rPr lang="en-US" dirty="0">
                <a:solidFill>
                  <a:prstClr val="black"/>
                </a:solidFill>
              </a:rPr>
              <a:t>/-</a:t>
            </a:r>
            <a:r>
              <a:rPr lang="en-US" dirty="0" err="1">
                <a:solidFill>
                  <a:prstClr val="black"/>
                </a:solidFill>
              </a:rPr>
              <a:t>sion</a:t>
            </a:r>
            <a:endParaRPr lang="en-US" dirty="0"/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433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476</Words>
  <Application>Microsoft Office PowerPoint</Application>
  <PresentationFormat>Widescreen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Spelling week 3 Autumn 2</vt:lpstr>
      <vt:lpstr>Monday – Sound of the week: Phoneme: /-ʃən/ Written: Grapheme – tion/sion  Sort the words into the different groups</vt:lpstr>
      <vt:lpstr>This weeks words: attention explosion vision ambition mission position permission competition  Statutory words (Y5/6) aggressive ancient    </vt:lpstr>
      <vt:lpstr>Syllables</vt:lpstr>
      <vt:lpstr>Tuesday - Spellings: partner test</vt:lpstr>
      <vt:lpstr>Wednesday - Spelling: sound analysis and handwriting (sound buttons)</vt:lpstr>
      <vt:lpstr>Thursday - Sound of the week: Phoneme: /-ʃən/ Written: Grapheme – tion/sion  Copy the sentences into your handwriting books – neatly and correctly – underline your spelling words</vt:lpstr>
      <vt:lpstr> 1. I had to pay attention to the teacher, so I knew what to do. 2. The fireworks finished with the biggest explosion I had ever seen, in the sky.  3. My vision was a bit blurry when I woke up this morning. 4. When I am older, my ambition is to be a pilot.  5. The space mission to the moon was a great success.  6. My football coach moved me to a new position today. 7. I had to ask permission, so I could walk home with my friend.. 8. We took part in a handwriting competition last week..    Statutory words (Y5/6) 9. The aggressive avalanche roared down the mountain 10. The Maya were an ancient civilisation.    </vt:lpstr>
      <vt:lpstr>Friday - Spellings: Test: Adult led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week 1</dc:title>
  <dc:creator>Kirsten Rainbow</dc:creator>
  <cp:lastModifiedBy>kwhalley@Mobberley.local</cp:lastModifiedBy>
  <cp:revision>30</cp:revision>
  <cp:lastPrinted>2022-11-10T13:21:12Z</cp:lastPrinted>
  <dcterms:created xsi:type="dcterms:W3CDTF">2021-11-04T14:23:22Z</dcterms:created>
  <dcterms:modified xsi:type="dcterms:W3CDTF">2022-11-10T13:29:54Z</dcterms:modified>
</cp:coreProperties>
</file>