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5" r:id="rId5"/>
    <p:sldId id="258" r:id="rId6"/>
    <p:sldId id="259" r:id="rId7"/>
    <p:sldId id="263" r:id="rId8"/>
    <p:sldId id="264" r:id="rId9"/>
    <p:sldId id="260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3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17/11/2022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17/11/2022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17/11/2022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17/11/2022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17/11/2022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17/11/2022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17/11/2022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17/11/2022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17/11/2022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17/11/2022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17/11/2022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17/11/2022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week 4</a:t>
            </a:r>
            <a:br>
              <a:rPr lang="en-GB" dirty="0"/>
            </a:br>
            <a:r>
              <a:rPr lang="en-GB" dirty="0"/>
              <a:t>Autumn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Monday</a:t>
            </a:r>
            <a:r>
              <a:rPr lang="en-GB" dirty="0"/>
              <a:t> – Sound of the week: Phoneme: /-</a:t>
            </a:r>
            <a:r>
              <a:rPr lang="en-GB" dirty="0" err="1"/>
              <a:t>ʃən</a:t>
            </a:r>
            <a:r>
              <a:rPr lang="en-GB" dirty="0"/>
              <a:t>/</a:t>
            </a:r>
            <a:br>
              <a:rPr lang="en-GB" dirty="0"/>
            </a:br>
            <a:r>
              <a:rPr lang="en-GB" dirty="0"/>
              <a:t>Written: Grapheme – </a:t>
            </a:r>
            <a:r>
              <a:rPr lang="en-GB" dirty="0" err="1"/>
              <a:t>tion</a:t>
            </a:r>
            <a:r>
              <a:rPr lang="en-GB" dirty="0"/>
              <a:t>/</a:t>
            </a:r>
            <a:r>
              <a:rPr lang="en-GB" dirty="0" err="1"/>
              <a:t>sion</a:t>
            </a:r>
            <a:r>
              <a:rPr lang="en-GB" dirty="0"/>
              <a:t>/</a:t>
            </a:r>
            <a:r>
              <a:rPr lang="en-GB" dirty="0" err="1"/>
              <a:t>ssion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Sort the words into the different groups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331316"/>
              </p:ext>
            </p:extLst>
          </p:nvPr>
        </p:nvGraphicFramePr>
        <p:xfrm>
          <a:off x="1873270" y="2665996"/>
          <a:ext cx="5280565" cy="2178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0245">
                  <a:extLst>
                    <a:ext uri="{9D8B030D-6E8A-4147-A177-3AD203B41FA5}">
                      <a16:colId xmlns:a16="http://schemas.microsoft.com/office/drawing/2014/main" val="2406454187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351676348"/>
                    </a:ext>
                  </a:extLst>
                </a:gridCol>
              </a:tblGrid>
              <a:tr h="654254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err="1"/>
                        <a:t>tion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dirty="0" err="1"/>
                        <a:t>sion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30515"/>
                  </a:ext>
                </a:extLst>
              </a:tr>
              <a:tr h="1477661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268986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32B6A9D-F641-4041-B5DC-624EAFF341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042839"/>
              </p:ext>
            </p:extLst>
          </p:nvPr>
        </p:nvGraphicFramePr>
        <p:xfrm>
          <a:off x="7153835" y="2665996"/>
          <a:ext cx="2560320" cy="21885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0">
                  <a:extLst>
                    <a:ext uri="{9D8B030D-6E8A-4147-A177-3AD203B41FA5}">
                      <a16:colId xmlns:a16="http://schemas.microsoft.com/office/drawing/2014/main" val="2576903965"/>
                    </a:ext>
                  </a:extLst>
                </a:gridCol>
              </a:tblGrid>
              <a:tr h="6911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4000" dirty="0" err="1"/>
                        <a:t>ssion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96526"/>
                  </a:ext>
                </a:extLst>
              </a:tr>
              <a:tr h="14875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744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9583"/>
            <a:ext cx="10515600" cy="6143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/>
              <a:t>This weeks words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en-US" dirty="0"/>
              <a:t>comprehension</a:t>
            </a:r>
            <a:br>
              <a:rPr lang="en-US" dirty="0"/>
            </a:br>
            <a:r>
              <a:rPr lang="en-US" dirty="0"/>
              <a:t>expression</a:t>
            </a:r>
            <a:br>
              <a:rPr lang="en-US" dirty="0"/>
            </a:br>
            <a:r>
              <a:rPr lang="en-US" dirty="0"/>
              <a:t>injection</a:t>
            </a:r>
            <a:br>
              <a:rPr lang="en-US" dirty="0"/>
            </a:br>
            <a:r>
              <a:rPr lang="en-US" dirty="0"/>
              <a:t>invention</a:t>
            </a:r>
            <a:br>
              <a:rPr lang="en-US" dirty="0"/>
            </a:br>
            <a:r>
              <a:rPr lang="en-US" dirty="0"/>
              <a:t>friction</a:t>
            </a:r>
            <a:br>
              <a:rPr lang="en-US" dirty="0"/>
            </a:br>
            <a:r>
              <a:rPr lang="en-US" dirty="0"/>
              <a:t>confession</a:t>
            </a:r>
            <a:br>
              <a:rPr lang="en-US" dirty="0"/>
            </a:br>
            <a:r>
              <a:rPr lang="en-US" dirty="0"/>
              <a:t>action</a:t>
            </a:r>
            <a:br>
              <a:rPr lang="en-US" dirty="0"/>
            </a:br>
            <a:r>
              <a:rPr lang="en-US" dirty="0"/>
              <a:t>admission</a:t>
            </a:r>
            <a:br>
              <a:rPr lang="en-US" b="1" dirty="0"/>
            </a:br>
            <a:r>
              <a:rPr lang="en-US" b="1" u="sng" dirty="0">
                <a:solidFill>
                  <a:srgbClr val="FF0000"/>
                </a:solidFill>
              </a:rPr>
              <a:t>Statutory words (Y5/6)</a:t>
            </a:r>
            <a:br>
              <a:rPr lang="en-US" b="1" u="sng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appreciate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attached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CEED-05BD-8143-9871-B187909D7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117"/>
            <a:ext cx="10515600" cy="1325563"/>
          </a:xfrm>
        </p:spPr>
        <p:txBody>
          <a:bodyPr/>
          <a:lstStyle/>
          <a:p>
            <a:pPr algn="ctr"/>
            <a:r>
              <a:rPr lang="en-US" b="1" u="sng" dirty="0"/>
              <a:t>Syllables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5CB65A-1144-484C-BC1C-D72B18CA29E3}"/>
              </a:ext>
            </a:extLst>
          </p:cNvPr>
          <p:cNvSpPr txBox="1"/>
          <p:nvPr/>
        </p:nvSpPr>
        <p:spPr>
          <a:xfrm>
            <a:off x="2617141" y="1506022"/>
            <a:ext cx="3025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Which words have 2 syllables?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4DA871-8A78-1C4D-A0BB-E583F06E4EC3}"/>
              </a:ext>
            </a:extLst>
          </p:cNvPr>
          <p:cNvSpPr txBox="1"/>
          <p:nvPr/>
        </p:nvSpPr>
        <p:spPr>
          <a:xfrm>
            <a:off x="9156525" y="1229023"/>
            <a:ext cx="10084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fiction</a:t>
            </a:r>
            <a:br>
              <a:rPr lang="en-US" dirty="0"/>
            </a:br>
            <a:r>
              <a:rPr lang="en-US" dirty="0"/>
              <a:t>action</a:t>
            </a:r>
          </a:p>
          <a:p>
            <a:r>
              <a:rPr lang="en-US" dirty="0"/>
              <a:t>attached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0EDEE5-052C-0B42-9FEC-166D6578D236}"/>
              </a:ext>
            </a:extLst>
          </p:cNvPr>
          <p:cNvSpPr txBox="1"/>
          <p:nvPr/>
        </p:nvSpPr>
        <p:spPr>
          <a:xfrm>
            <a:off x="2504407" y="2627704"/>
            <a:ext cx="3025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Which words have 3 syllables?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DD96CB-7C88-EC4B-936E-9478FFC4BB1A}"/>
              </a:ext>
            </a:extLst>
          </p:cNvPr>
          <p:cNvSpPr txBox="1"/>
          <p:nvPr/>
        </p:nvSpPr>
        <p:spPr>
          <a:xfrm>
            <a:off x="9018281" y="2434337"/>
            <a:ext cx="118647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expression</a:t>
            </a:r>
            <a:br>
              <a:rPr lang="en-US" dirty="0"/>
            </a:br>
            <a:r>
              <a:rPr lang="en-US" dirty="0"/>
              <a:t>injection</a:t>
            </a:r>
          </a:p>
          <a:p>
            <a:r>
              <a:rPr lang="en-US" dirty="0"/>
              <a:t>invention</a:t>
            </a:r>
          </a:p>
          <a:p>
            <a:r>
              <a:rPr lang="en-US" dirty="0"/>
              <a:t>confession</a:t>
            </a:r>
            <a:br>
              <a:rPr lang="en-US" dirty="0"/>
            </a:br>
            <a:r>
              <a:rPr lang="en-US" dirty="0"/>
              <a:t>admission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342E37-CF63-6F4C-B827-1E3D15391906}"/>
              </a:ext>
            </a:extLst>
          </p:cNvPr>
          <p:cNvSpPr txBox="1"/>
          <p:nvPr/>
        </p:nvSpPr>
        <p:spPr>
          <a:xfrm>
            <a:off x="1515022" y="5351978"/>
            <a:ext cx="5568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many syllables does the word </a:t>
            </a:r>
            <a:r>
              <a:rPr lang="en-US" b="1" dirty="0"/>
              <a:t>comprehension</a:t>
            </a:r>
            <a:r>
              <a:rPr lang="en-US" dirty="0"/>
              <a:t> have?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6CCC07-947A-4CED-925F-62EACF520D53}"/>
              </a:ext>
            </a:extLst>
          </p:cNvPr>
          <p:cNvSpPr txBox="1"/>
          <p:nvPr/>
        </p:nvSpPr>
        <p:spPr>
          <a:xfrm>
            <a:off x="1515022" y="4613315"/>
            <a:ext cx="5100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many syllables does the word </a:t>
            </a:r>
            <a:r>
              <a:rPr lang="en-US" b="1" dirty="0"/>
              <a:t>appreciate</a:t>
            </a:r>
            <a:r>
              <a:rPr lang="en-US" dirty="0"/>
              <a:t> have?</a:t>
            </a:r>
          </a:p>
        </p:txBody>
      </p:sp>
    </p:spTree>
    <p:extLst>
      <p:ext uri="{BB962C8B-B14F-4D97-AF65-F5344CB8AC3E}">
        <p14:creationId xmlns:p14="http://schemas.microsoft.com/office/powerpoint/2010/main" val="1886556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and handwriting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comprehension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action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49" y="21841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Sound of the week: Phoneme: /-</a:t>
            </a:r>
            <a:r>
              <a:rPr lang="en-GB" dirty="0" err="1"/>
              <a:t>ʃən</a:t>
            </a:r>
            <a:r>
              <a:rPr lang="en-GB" dirty="0"/>
              <a:t>/</a:t>
            </a:r>
            <a:br>
              <a:rPr lang="en-GB" dirty="0"/>
            </a:br>
            <a:r>
              <a:rPr lang="en-GB" dirty="0"/>
              <a:t>Written: Grapheme – </a:t>
            </a:r>
            <a:r>
              <a:rPr lang="en-GB" dirty="0" err="1"/>
              <a:t>tion</a:t>
            </a:r>
            <a:r>
              <a:rPr lang="en-GB" dirty="0"/>
              <a:t>/</a:t>
            </a:r>
            <a:r>
              <a:rPr lang="en-GB" dirty="0" err="1"/>
              <a:t>sion</a:t>
            </a:r>
            <a:r>
              <a:rPr lang="en-GB" dirty="0"/>
              <a:t>/</a:t>
            </a:r>
            <a:r>
              <a:rPr lang="en-GB" dirty="0" err="1"/>
              <a:t>ssion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Copy the sentences into your handwriting books – neatly and correctly – underline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29129CA-059E-404E-A490-9C785E49E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6232" y="3705557"/>
            <a:ext cx="10515600" cy="845178"/>
          </a:xfrm>
        </p:spPr>
        <p:txBody>
          <a:bodyPr>
            <a:noAutofit/>
          </a:bodyPr>
          <a:lstStyle/>
          <a:p>
            <a:br>
              <a:rPr lang="en-US" sz="3200" b="1" dirty="0"/>
            </a:br>
            <a:r>
              <a:rPr lang="en-US" sz="3200" b="1" dirty="0"/>
              <a:t>1. For homework, we completed a reading </a:t>
            </a:r>
            <a:r>
              <a:rPr lang="en-US" sz="3200" b="1" dirty="0">
                <a:solidFill>
                  <a:srgbClr val="0070C0"/>
                </a:solidFill>
              </a:rPr>
              <a:t>comprehension</a:t>
            </a:r>
            <a:r>
              <a:rPr lang="en-US" sz="3200" b="1" dirty="0"/>
              <a:t>.</a:t>
            </a:r>
            <a:br>
              <a:rPr lang="en-US" sz="3200" b="1" dirty="0"/>
            </a:br>
            <a:r>
              <a:rPr lang="en-US" sz="3200" b="1" dirty="0"/>
              <a:t>2. The boy’s </a:t>
            </a:r>
            <a:r>
              <a:rPr lang="en-US" sz="3200" b="1" dirty="0">
                <a:solidFill>
                  <a:srgbClr val="0070C0"/>
                </a:solidFill>
              </a:rPr>
              <a:t>expression</a:t>
            </a:r>
            <a:r>
              <a:rPr lang="en-US" sz="3200" b="1" dirty="0"/>
              <a:t> changed when he saw someone he liked. </a:t>
            </a:r>
            <a:br>
              <a:rPr lang="en-US" sz="3200" b="1" dirty="0"/>
            </a:br>
            <a:r>
              <a:rPr lang="en-US" sz="3200" b="1" dirty="0"/>
              <a:t>3. I had to have an </a:t>
            </a:r>
            <a:r>
              <a:rPr lang="en-US" sz="3200" b="1" dirty="0">
                <a:solidFill>
                  <a:srgbClr val="0070C0"/>
                </a:solidFill>
              </a:rPr>
              <a:t>injection</a:t>
            </a:r>
            <a:r>
              <a:rPr lang="en-US" sz="3200" b="1" dirty="0"/>
              <a:t>, before I went on holiday.</a:t>
            </a:r>
            <a:br>
              <a:rPr lang="en-US" sz="3200" b="1" dirty="0"/>
            </a:br>
            <a:r>
              <a:rPr lang="en-US" sz="3200" b="1" dirty="0"/>
              <a:t>4. Violet tried to think of an </a:t>
            </a:r>
            <a:r>
              <a:rPr lang="en-US" sz="3200" b="1" dirty="0">
                <a:solidFill>
                  <a:srgbClr val="0070C0"/>
                </a:solidFill>
              </a:rPr>
              <a:t>invention</a:t>
            </a:r>
            <a:r>
              <a:rPr lang="en-US" sz="3200" b="1" dirty="0"/>
              <a:t> to help free Sunny. </a:t>
            </a:r>
            <a:br>
              <a:rPr lang="en-US" sz="3200" b="1" dirty="0"/>
            </a:br>
            <a:r>
              <a:rPr lang="en-US" sz="3200" b="1" dirty="0"/>
              <a:t>5. In science, we carried out a </a:t>
            </a:r>
            <a:r>
              <a:rPr lang="en-US" sz="3200" b="1" dirty="0">
                <a:solidFill>
                  <a:srgbClr val="0070C0"/>
                </a:solidFill>
              </a:rPr>
              <a:t>friction</a:t>
            </a:r>
            <a:r>
              <a:rPr lang="en-US" sz="3200" b="1" dirty="0"/>
              <a:t> experiment in our forces lesson. </a:t>
            </a:r>
            <a:br>
              <a:rPr lang="en-US" sz="3200" b="1" dirty="0"/>
            </a:br>
            <a:r>
              <a:rPr lang="en-US" sz="3200" b="1" dirty="0"/>
              <a:t>6. The policeman asked the burglar to write down a </a:t>
            </a:r>
            <a:r>
              <a:rPr lang="en-US" sz="3200" b="1" dirty="0">
                <a:solidFill>
                  <a:srgbClr val="0070C0"/>
                </a:solidFill>
              </a:rPr>
              <a:t>confession</a:t>
            </a:r>
            <a:r>
              <a:rPr lang="en-US" sz="3200" b="1" dirty="0"/>
              <a:t>.</a:t>
            </a:r>
            <a:br>
              <a:rPr lang="en-US" sz="3200" b="1" dirty="0"/>
            </a:br>
            <a:r>
              <a:rPr lang="en-US" sz="3200" b="1" dirty="0"/>
              <a:t>7. The film director shouted ‘</a:t>
            </a:r>
            <a:r>
              <a:rPr lang="en-US" sz="3200" b="1" dirty="0">
                <a:solidFill>
                  <a:srgbClr val="0070C0"/>
                </a:solidFill>
              </a:rPr>
              <a:t>Action</a:t>
            </a:r>
            <a:r>
              <a:rPr lang="en-US" sz="3200" b="1" dirty="0"/>
              <a:t>!’</a:t>
            </a:r>
            <a:br>
              <a:rPr lang="en-US" sz="3200" b="1" dirty="0"/>
            </a:br>
            <a:r>
              <a:rPr lang="en-US" sz="3200" b="1" dirty="0"/>
              <a:t>8. To get into the cinema, we had to pay an </a:t>
            </a:r>
            <a:r>
              <a:rPr lang="en-US" sz="3200" b="1" dirty="0">
                <a:solidFill>
                  <a:srgbClr val="0070C0"/>
                </a:solidFill>
              </a:rPr>
              <a:t>admission </a:t>
            </a:r>
            <a:r>
              <a:rPr lang="en-US" sz="3200" b="1" dirty="0"/>
              <a:t>fee.  </a:t>
            </a:r>
            <a:br>
              <a:rPr lang="en-US" sz="3200" dirty="0">
                <a:solidFill>
                  <a:srgbClr val="FF0000"/>
                </a:solidFill>
              </a:rPr>
            </a:b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u="sng" dirty="0">
                <a:solidFill>
                  <a:srgbClr val="FF0000"/>
                </a:solidFill>
              </a:rPr>
              <a:t>Statutory words (Y5/6)</a:t>
            </a:r>
            <a:br>
              <a:rPr lang="en-US" sz="3200" b="1" u="sng" dirty="0"/>
            </a:br>
            <a:r>
              <a:rPr lang="en-US" sz="3200" b="1" dirty="0"/>
              <a:t>9. I really </a:t>
            </a:r>
            <a:r>
              <a:rPr lang="en-US" sz="3200" b="1" dirty="0">
                <a:solidFill>
                  <a:srgbClr val="0070C0"/>
                </a:solidFill>
              </a:rPr>
              <a:t>appreciate</a:t>
            </a:r>
            <a:r>
              <a:rPr lang="en-US" sz="3200" b="1" dirty="0"/>
              <a:t> what you have done for me.</a:t>
            </a:r>
            <a:br>
              <a:rPr lang="en-US" sz="3200" b="1" dirty="0"/>
            </a:br>
            <a:r>
              <a:rPr lang="en-US" sz="3200" b="1" dirty="0"/>
              <a:t>10. He </a:t>
            </a:r>
            <a:r>
              <a:rPr lang="en-US" sz="3200" b="1" dirty="0">
                <a:solidFill>
                  <a:srgbClr val="0070C0"/>
                </a:solidFill>
              </a:rPr>
              <a:t>attached</a:t>
            </a:r>
            <a:r>
              <a:rPr lang="en-US" sz="3200" b="1" dirty="0"/>
              <a:t> a pin to the board on the wall.</a:t>
            </a:r>
            <a:br>
              <a:rPr lang="en-US" sz="3200" b="1" dirty="0"/>
            </a:br>
            <a:br>
              <a:rPr lang="en-US" sz="3200" b="1" dirty="0"/>
            </a:br>
            <a:br>
              <a:rPr lang="en-US" sz="3200" b="1" dirty="0"/>
            </a:br>
            <a:br>
              <a:rPr lang="en-US" sz="3200" b="1" dirty="0"/>
            </a:b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07888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</a:rPr>
              <a:t>–</a:t>
            </a:r>
            <a:r>
              <a:rPr lang="en-US" dirty="0" err="1">
                <a:solidFill>
                  <a:prstClr val="black"/>
                </a:solidFill>
              </a:rPr>
              <a:t>tion</a:t>
            </a:r>
            <a:r>
              <a:rPr lang="en-US" dirty="0">
                <a:solidFill>
                  <a:prstClr val="black"/>
                </a:solidFill>
              </a:rPr>
              <a:t>/-</a:t>
            </a:r>
            <a:r>
              <a:rPr lang="en-US" dirty="0" err="1">
                <a:solidFill>
                  <a:prstClr val="black"/>
                </a:solidFill>
              </a:rPr>
              <a:t>sion</a:t>
            </a:r>
            <a:r>
              <a:rPr lang="en-US" dirty="0">
                <a:solidFill>
                  <a:prstClr val="black"/>
                </a:solidFill>
              </a:rPr>
              <a:t>/-</a:t>
            </a:r>
            <a:r>
              <a:rPr lang="en-US" dirty="0" err="1">
                <a:solidFill>
                  <a:prstClr val="black"/>
                </a:solidFill>
              </a:rPr>
              <a:t>ssion</a:t>
            </a:r>
            <a:endParaRPr lang="en-US" dirty="0"/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483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Spelling week 4 Autumn 2</vt:lpstr>
      <vt:lpstr>Monday – Sound of the week: Phoneme: /-ʃən/ Written: Grapheme – tion/sion/ssion  Sort the words into the different groups</vt:lpstr>
      <vt:lpstr>This weeks words: comprehension expression injection invention friction confession action admission Statutory words (Y5/6) appreciate attached    </vt:lpstr>
      <vt:lpstr>Syllables</vt:lpstr>
      <vt:lpstr>Tuesday - Spellings: partner test</vt:lpstr>
      <vt:lpstr>Wednesday - Spelling: sound analysis and handwriting (sound buttons)</vt:lpstr>
      <vt:lpstr>Thursday - Sound of the week: Phoneme: /-ʃən/ Written: Grapheme – tion/sion/ssion  Copy the sentences into your handwriting books – neatly and correctly – underline your spelling words</vt:lpstr>
      <vt:lpstr> 1. For homework, we completed a reading comprehension. 2. The boy’s expression changed when he saw someone he liked.  3. I had to have an injection, before I went on holiday. 4. Violet tried to think of an invention to help free Sunny.  5. In science, we carried out a friction experiment in our forces lesson.  6. The policeman asked the burglar to write down a confession. 7. The film director shouted ‘Action!’ 8. To get into the cinema, we had to pay an admission fee.    Statutory words (Y5/6) 9. I really appreciate what you have done for me. 10. He attached a pin to the board on the wall.    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kwhalley@Mobberley.local</cp:lastModifiedBy>
  <cp:revision>33</cp:revision>
  <cp:lastPrinted>2022-11-17T13:26:09Z</cp:lastPrinted>
  <dcterms:created xsi:type="dcterms:W3CDTF">2021-11-04T14:23:22Z</dcterms:created>
  <dcterms:modified xsi:type="dcterms:W3CDTF">2022-11-17T13:35:07Z</dcterms:modified>
</cp:coreProperties>
</file>