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0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36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24/11/2022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5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Spelling – suffix: </a:t>
            </a:r>
            <a:r>
              <a:rPr lang="en-GB" dirty="0" err="1"/>
              <a:t>ible</a:t>
            </a:r>
            <a:r>
              <a:rPr lang="en-GB" dirty="0"/>
              <a:t>/able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5350"/>
              </p:ext>
            </p:extLst>
          </p:nvPr>
        </p:nvGraphicFramePr>
        <p:xfrm>
          <a:off x="3002823" y="2945695"/>
          <a:ext cx="5280565" cy="2178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245">
                  <a:extLst>
                    <a:ext uri="{9D8B030D-6E8A-4147-A177-3AD203B41FA5}">
                      <a16:colId xmlns:a16="http://schemas.microsoft.com/office/drawing/2014/main" val="2406454187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351676348"/>
                    </a:ext>
                  </a:extLst>
                </a:gridCol>
              </a:tblGrid>
              <a:tr h="65425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able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err="1"/>
                        <a:t>ible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0515"/>
                  </a:ext>
                </a:extLst>
              </a:tr>
              <a:tr h="1477661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26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9583"/>
            <a:ext cx="10515600" cy="6143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reliable</a:t>
            </a:r>
            <a:br>
              <a:rPr lang="en-US" sz="4000" b="1" dirty="0"/>
            </a:br>
            <a:r>
              <a:rPr lang="en-US" sz="4000" b="1" dirty="0"/>
              <a:t>sensible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available</a:t>
            </a:r>
            <a:br>
              <a:rPr lang="en-US" sz="4000" b="1" dirty="0"/>
            </a:br>
            <a:r>
              <a:rPr lang="en-US" sz="4000" b="1" dirty="0"/>
              <a:t>vegetable</a:t>
            </a:r>
            <a:br>
              <a:rPr lang="en-US" sz="4000" b="1" dirty="0"/>
            </a:br>
            <a:r>
              <a:rPr lang="en-US" sz="4000" b="1" dirty="0"/>
              <a:t>responsible</a:t>
            </a:r>
            <a:br>
              <a:rPr lang="en-US" sz="4000" b="1" dirty="0"/>
            </a:br>
            <a:r>
              <a:rPr lang="en-US" sz="4000" b="1" dirty="0"/>
              <a:t>valuable</a:t>
            </a:r>
            <a:br>
              <a:rPr lang="en-US" sz="4000" b="1" dirty="0"/>
            </a:br>
            <a:r>
              <a:rPr lang="en-US" sz="4000" b="1" dirty="0"/>
              <a:t>flexible</a:t>
            </a:r>
            <a:br>
              <a:rPr lang="en-US" sz="4000" b="1" dirty="0"/>
            </a:br>
            <a:r>
              <a:rPr lang="en-US" sz="4000" b="1" dirty="0"/>
              <a:t>comfortable</a:t>
            </a:r>
            <a:br>
              <a:rPr lang="en-US" b="1" dirty="0"/>
            </a:br>
            <a:r>
              <a:rPr lang="en-US" b="1" u="sng" dirty="0">
                <a:solidFill>
                  <a:srgbClr val="FF0000"/>
                </a:solidFill>
              </a:rPr>
              <a:t>Statutory words (Y5/6)</a:t>
            </a:r>
            <a:br>
              <a:rPr lang="en-US" b="1" u="sng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average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awkward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CEED-05BD-8143-9871-B187909D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1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Syllables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8F48B33-E0A1-4D7D-9BB1-9A34102D0B40}"/>
              </a:ext>
            </a:extLst>
          </p:cNvPr>
          <p:cNvGrpSpPr/>
          <p:nvPr/>
        </p:nvGrpSpPr>
        <p:grpSpPr>
          <a:xfrm>
            <a:off x="2006099" y="1711517"/>
            <a:ext cx="7228335" cy="369332"/>
            <a:chOff x="2617141" y="1506022"/>
            <a:chExt cx="7228335" cy="36933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25CB65A-1144-484C-BC1C-D72B18CA29E3}"/>
                </a:ext>
              </a:extLst>
            </p:cNvPr>
            <p:cNvSpPr txBox="1"/>
            <p:nvPr/>
          </p:nvSpPr>
          <p:spPr>
            <a:xfrm>
              <a:off x="2617141" y="1506022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2 syllables?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AE2E6A-DC6D-4BB2-A524-B715CDB7A737}"/>
                </a:ext>
              </a:extLst>
            </p:cNvPr>
            <p:cNvSpPr txBox="1"/>
            <p:nvPr/>
          </p:nvSpPr>
          <p:spPr>
            <a:xfrm>
              <a:off x="8810513" y="1506022"/>
              <a:ext cx="10349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awkward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3DB0798-0615-4AF3-9073-B0F200E40ADF}"/>
              </a:ext>
            </a:extLst>
          </p:cNvPr>
          <p:cNvGrpSpPr/>
          <p:nvPr/>
        </p:nvGrpSpPr>
        <p:grpSpPr>
          <a:xfrm>
            <a:off x="2051248" y="2505670"/>
            <a:ext cx="7183186" cy="923330"/>
            <a:chOff x="2504407" y="2166039"/>
            <a:chExt cx="7183186" cy="92333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0EDEE5-052C-0B42-9FEC-166D6578D236}"/>
                </a:ext>
              </a:extLst>
            </p:cNvPr>
            <p:cNvSpPr txBox="1"/>
            <p:nvPr/>
          </p:nvSpPr>
          <p:spPr>
            <a:xfrm>
              <a:off x="2504407" y="2627704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3 syllables?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F1A0A49-88A2-4729-B3AD-E4E0286A158C}"/>
                </a:ext>
              </a:extLst>
            </p:cNvPr>
            <p:cNvSpPr txBox="1"/>
            <p:nvPr/>
          </p:nvSpPr>
          <p:spPr>
            <a:xfrm>
              <a:off x="8743104" y="2166039"/>
              <a:ext cx="9444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sensible</a:t>
              </a:r>
            </a:p>
            <a:p>
              <a:r>
                <a:rPr lang="en-GB" dirty="0"/>
                <a:t>flexible</a:t>
              </a:r>
            </a:p>
            <a:p>
              <a:r>
                <a:rPr lang="en-GB" dirty="0"/>
                <a:t>average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79331E-5F4A-4A27-B629-4C150522BA87}"/>
              </a:ext>
            </a:extLst>
          </p:cNvPr>
          <p:cNvGrpSpPr/>
          <p:nvPr/>
        </p:nvGrpSpPr>
        <p:grpSpPr>
          <a:xfrm>
            <a:off x="1946803" y="4019241"/>
            <a:ext cx="7613354" cy="1754326"/>
            <a:chOff x="2409382" y="3287721"/>
            <a:chExt cx="7613354" cy="175432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F527B50-ADED-4DFA-839E-B557C42AC533}"/>
                </a:ext>
              </a:extLst>
            </p:cNvPr>
            <p:cNvSpPr txBox="1"/>
            <p:nvPr/>
          </p:nvSpPr>
          <p:spPr>
            <a:xfrm>
              <a:off x="2409382" y="3676299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4 syllables?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1C517C-93DC-4E39-8137-D562700EA6E2}"/>
                </a:ext>
              </a:extLst>
            </p:cNvPr>
            <p:cNvSpPr txBox="1"/>
            <p:nvPr/>
          </p:nvSpPr>
          <p:spPr>
            <a:xfrm>
              <a:off x="8667300" y="3287721"/>
              <a:ext cx="1355436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available</a:t>
              </a:r>
            </a:p>
            <a:p>
              <a:r>
                <a:rPr lang="en-GB" dirty="0"/>
                <a:t>reliable</a:t>
              </a:r>
            </a:p>
            <a:p>
              <a:r>
                <a:rPr lang="en-GB" dirty="0"/>
                <a:t>vegetable</a:t>
              </a:r>
            </a:p>
            <a:p>
              <a:r>
                <a:rPr lang="en-GB" dirty="0"/>
                <a:t>responsible</a:t>
              </a:r>
            </a:p>
            <a:p>
              <a:r>
                <a:rPr lang="en-GB" dirty="0"/>
                <a:t>comfortable</a:t>
              </a:r>
            </a:p>
            <a:p>
              <a:r>
                <a:rPr lang="en-GB" dirty="0"/>
                <a:t>valuable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655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responsible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comfortable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Spelling – suffix: </a:t>
            </a:r>
            <a:r>
              <a:rPr lang="en-GB" dirty="0" err="1"/>
              <a:t>ible</a:t>
            </a:r>
            <a:r>
              <a:rPr lang="en-GB" dirty="0"/>
              <a:t>/able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232" y="3705557"/>
            <a:ext cx="10515600" cy="845178"/>
          </a:xfrm>
        </p:spPr>
        <p:txBody>
          <a:bodyPr>
            <a:noAutofit/>
          </a:bodyPr>
          <a:lstStyle/>
          <a:p>
            <a:br>
              <a:rPr lang="en-US" sz="2800" b="1" dirty="0"/>
            </a:br>
            <a:r>
              <a:rPr lang="en-US" sz="2800" b="1" dirty="0"/>
              <a:t>1. House captains are chosen because they are very </a:t>
            </a:r>
            <a:r>
              <a:rPr lang="en-US" sz="2800" b="1" dirty="0">
                <a:solidFill>
                  <a:srgbClr val="0070C0"/>
                </a:solidFill>
              </a:rPr>
              <a:t>reliable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en-US" sz="2800" b="1" dirty="0"/>
              <a:t>2. The children got a reward because they were </a:t>
            </a:r>
            <a:r>
              <a:rPr lang="en-US" sz="2800" b="1" dirty="0">
                <a:solidFill>
                  <a:srgbClr val="0070C0"/>
                </a:solidFill>
              </a:rPr>
              <a:t>sensible </a:t>
            </a:r>
            <a:r>
              <a:rPr lang="en-US" sz="2800" b="1" dirty="0"/>
              <a:t>on their school trip. </a:t>
            </a:r>
            <a:br>
              <a:rPr lang="en-US" sz="2800" b="1" dirty="0"/>
            </a:br>
            <a:r>
              <a:rPr lang="en-US" sz="2800" b="1" dirty="0"/>
              <a:t>3. On the bus, there were two empty chairs </a:t>
            </a:r>
            <a:r>
              <a:rPr lang="en-US" sz="2800" b="1" dirty="0">
                <a:solidFill>
                  <a:srgbClr val="FF0000"/>
                </a:solidFill>
              </a:rPr>
              <a:t>available.</a:t>
            </a:r>
            <a:br>
              <a:rPr lang="en-US" sz="2800" b="1" dirty="0"/>
            </a:br>
            <a:r>
              <a:rPr lang="en-US" sz="2800" b="1" dirty="0"/>
              <a:t>4. A tomato is a fruit not a </a:t>
            </a:r>
            <a:r>
              <a:rPr lang="en-US" sz="2800" b="1" dirty="0">
                <a:solidFill>
                  <a:srgbClr val="0070C0"/>
                </a:solidFill>
              </a:rPr>
              <a:t>vegetable. </a:t>
            </a:r>
            <a:br>
              <a:rPr lang="en-US" sz="2800" b="1" dirty="0"/>
            </a:br>
            <a:r>
              <a:rPr lang="en-US" sz="2800" b="1" dirty="0"/>
              <a:t>5. The teacher asked who was </a:t>
            </a:r>
            <a:r>
              <a:rPr lang="en-US" sz="2800" b="1" dirty="0">
                <a:solidFill>
                  <a:srgbClr val="0070C0"/>
                </a:solidFill>
              </a:rPr>
              <a:t>responsible</a:t>
            </a:r>
            <a:r>
              <a:rPr lang="en-US" sz="2800" b="1" dirty="0"/>
              <a:t> for making the mess on the table. </a:t>
            </a:r>
            <a:br>
              <a:rPr lang="en-US" sz="2800" b="1" dirty="0"/>
            </a:br>
            <a:r>
              <a:rPr lang="en-US" sz="2800" b="1" dirty="0"/>
              <a:t>6. I lock my special items in a safe as they are </a:t>
            </a:r>
            <a:r>
              <a:rPr lang="en-US" sz="2800" b="1" dirty="0">
                <a:solidFill>
                  <a:srgbClr val="0070C0"/>
                </a:solidFill>
              </a:rPr>
              <a:t>valuable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en-US" sz="2800" b="1" dirty="0"/>
              <a:t>7. In our science investigation, we found that a ruler is </a:t>
            </a:r>
            <a:r>
              <a:rPr lang="en-US" sz="2800" b="1" dirty="0">
                <a:solidFill>
                  <a:srgbClr val="0070C0"/>
                </a:solidFill>
              </a:rPr>
              <a:t>flexible</a:t>
            </a:r>
            <a:r>
              <a:rPr lang="en-US" sz="2800" b="1" dirty="0"/>
              <a:t>.</a:t>
            </a:r>
            <a:br>
              <a:rPr lang="en-US" sz="2800" b="1" dirty="0"/>
            </a:br>
            <a:r>
              <a:rPr lang="en-US" sz="2800" b="1" dirty="0"/>
              <a:t>8. The bed in the hotel was very </a:t>
            </a:r>
            <a:r>
              <a:rPr lang="en-US" sz="2800" b="1" dirty="0">
                <a:solidFill>
                  <a:srgbClr val="0070C0"/>
                </a:solidFill>
              </a:rPr>
              <a:t>comfortable</a:t>
            </a:r>
            <a:r>
              <a:rPr lang="en-US" sz="2800" b="1" dirty="0"/>
              <a:t> after the long journey in the car.  </a:t>
            </a:r>
            <a:br>
              <a:rPr lang="en-US" sz="2800" dirty="0">
                <a:solidFill>
                  <a:srgbClr val="FF0000"/>
                </a:solidFill>
              </a:rPr>
            </a:b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u="sng" dirty="0">
                <a:solidFill>
                  <a:srgbClr val="FF0000"/>
                </a:solidFill>
              </a:rPr>
              <a:t>Statutory words (Y5/6)</a:t>
            </a:r>
            <a:br>
              <a:rPr lang="en-US" sz="2800" b="1" u="sng" dirty="0"/>
            </a:br>
            <a:r>
              <a:rPr lang="en-US" sz="2800" b="1" dirty="0"/>
              <a:t>9. In science, we worked out the </a:t>
            </a:r>
            <a:r>
              <a:rPr lang="en-US" sz="2800" b="1" dirty="0">
                <a:solidFill>
                  <a:srgbClr val="FF0000"/>
                </a:solidFill>
              </a:rPr>
              <a:t>average </a:t>
            </a:r>
            <a:r>
              <a:rPr lang="en-US" sz="2800" b="1" dirty="0"/>
              <a:t>times.</a:t>
            </a:r>
            <a:br>
              <a:rPr lang="en-US" sz="2800" b="1" dirty="0"/>
            </a:br>
            <a:r>
              <a:rPr lang="en-US" sz="2800" b="1" dirty="0"/>
              <a:t>10. The tall man felt </a:t>
            </a:r>
            <a:r>
              <a:rPr lang="en-US" sz="2800" b="1" dirty="0">
                <a:solidFill>
                  <a:srgbClr val="FF0000"/>
                </a:solidFill>
              </a:rPr>
              <a:t>awkward </a:t>
            </a:r>
            <a:r>
              <a:rPr lang="en-US" sz="2800" b="1" dirty="0"/>
              <a:t>walking through the small doorway.</a:t>
            </a:r>
            <a:br>
              <a:rPr lang="en-US" sz="28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17" y="2059541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the spelling suffixes: -</a:t>
            </a:r>
            <a:r>
              <a:rPr lang="en-GB" dirty="0" err="1">
                <a:solidFill>
                  <a:prstClr val="black"/>
                </a:solidFill>
              </a:rPr>
              <a:t>ible</a:t>
            </a:r>
            <a:r>
              <a:rPr lang="en-GB" dirty="0">
                <a:solidFill>
                  <a:prstClr val="black"/>
                </a:solidFill>
              </a:rPr>
              <a:t> and -able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427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Spelling week 5 Autumn 2</vt:lpstr>
      <vt:lpstr>Monday  Spelling – suffix: ible/able  Sort the words into the different groups</vt:lpstr>
      <vt:lpstr>This weeks words: reliable sensible available vegetable responsible valuable flexible comfortable Statutory words (Y5/6) average awkward    </vt:lpstr>
      <vt:lpstr>Syllables</vt:lpstr>
      <vt:lpstr>Tuesday - Spellings: partner test</vt:lpstr>
      <vt:lpstr>Wednesday - Spelling: sound analysis (sound buttons)</vt:lpstr>
      <vt:lpstr>Thursday - Spelling – suffix: ible/able  Copy the sentences into your handwriting books – neatly and correctly – underline your spelling words</vt:lpstr>
      <vt:lpstr> 1. House captains are chosen because they are very reliable. 2. The children got a reward because they were sensible on their school trip.  3. On the bus, there were two empty chairs available. 4. A tomato is a fruit not a vegetable.  5. The teacher asked who was responsible for making the mess on the table.  6. I lock my special items in a safe as they are valuable. 7. In our science investigation, we found that a ruler is flexible. 8. The bed in the hotel was very comfortable after the long journey in the car.    Statutory words (Y5/6) 9. In science, we worked out the average times. 10. The tall man felt awkward walking through the small doorway.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40</cp:revision>
  <cp:lastPrinted>2022-11-24T13:36:27Z</cp:lastPrinted>
  <dcterms:created xsi:type="dcterms:W3CDTF">2021-11-04T14:23:22Z</dcterms:created>
  <dcterms:modified xsi:type="dcterms:W3CDTF">2022-11-24T14:06:31Z</dcterms:modified>
</cp:coreProperties>
</file>