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8" r:id="rId6"/>
    <p:sldId id="259"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DE6F-6606-4001-B89C-7B09271776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8FCB178-162D-490D-8D17-C99769DF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DF8A78-4ED6-4A8C-900A-B2F5214EEBDB}"/>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0C0A2116-4A62-4973-B508-F6F1662078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084692-7245-426C-89D6-9C417BA4EF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30774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EA14-AD46-45AA-AF47-173DD802FA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BBF73E-7E16-4A63-AF2D-D1FC176154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9480C-2BEC-4E05-86FC-4C3DDBA6C728}"/>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C6FB25FA-F047-4277-89DF-EE7E601E6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3A2FF7-0CC8-409C-8D83-7B8177E7DA31}"/>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0539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D638A-9872-433F-B118-3F7C76D02D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BCF10A-C596-4E1C-A1CD-76562E814F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615E9-B77E-4A94-B1C3-CBF586FAF6A9}"/>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724A9B23-E00E-4518-B0C6-21A0E5CAA11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CDC229-FF5B-4C7A-B3AC-5B96652635AF}"/>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403511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237F-7D59-44B9-8DC4-526121435D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12FF21-DFCD-40BE-8543-DE6ECB76A9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A5C63-DE36-44C5-BF4B-4F6C11968E98}"/>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719A6765-406B-49A8-AB5A-60465BBBB4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5C3370-9E99-4FCF-91CF-6BCC59BCBAE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1724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D91B-A777-41AB-8DF5-E43EE69DAD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05E800-FDFC-402E-9238-771258A2C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3D743A-3D25-4F0C-8925-16AC77D0D3B4}"/>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B1B3F302-A38F-424B-956F-63594562C1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737CBC4-6125-4E99-82EA-DAE0FDC03BA6}"/>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4438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EDE9-9BD6-4702-B3B4-2775100195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2CCA78-3EB0-49FC-BC17-1D6105077D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728D11-9DAB-492A-A24B-B0FA01B643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A921F02-6E36-438B-BC5E-47284E7FBC3B}"/>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6" name="Footer Placeholder 5">
            <a:extLst>
              <a:ext uri="{FF2B5EF4-FFF2-40B4-BE49-F238E27FC236}">
                <a16:creationId xmlns:a16="http://schemas.microsoft.com/office/drawing/2014/main" id="{87EE424D-7693-4ABF-B0EC-2B58F6E3F91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76B339C-789C-4EC4-A69E-68B9387EBCF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6742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60B1-7864-454D-8249-B1897650C6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CED7E7-ADB3-42C0-AF2B-521B9A341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819D308-5F45-435D-B85B-D2117AAFFB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AB27D9-08A5-4D09-9E48-F3688CB88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F0AB30-A2B0-4FF1-8F01-EF4BCC4AA4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BC0C5B-7912-4892-9AD0-5153E1657DBB}"/>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8" name="Footer Placeholder 7">
            <a:extLst>
              <a:ext uri="{FF2B5EF4-FFF2-40B4-BE49-F238E27FC236}">
                <a16:creationId xmlns:a16="http://schemas.microsoft.com/office/drawing/2014/main" id="{B7E1BE69-9DD1-451A-8DB2-CC63F70116B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43E8B25-4FC4-4F46-A9D4-B66D74FF65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4653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AF94-45F8-407C-AB67-7B07A0E17B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398EFB-EAE3-47EA-B36E-10A3717B4229}"/>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4" name="Footer Placeholder 3">
            <a:extLst>
              <a:ext uri="{FF2B5EF4-FFF2-40B4-BE49-F238E27FC236}">
                <a16:creationId xmlns:a16="http://schemas.microsoft.com/office/drawing/2014/main" id="{FE6F4032-3FEC-498B-BDE6-D6B8DEDA49F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816F665-E023-4121-92DB-11F1F9E4403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35424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BA2C4-101C-4639-888B-EF3F8350D7F7}"/>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3" name="Footer Placeholder 2">
            <a:extLst>
              <a:ext uri="{FF2B5EF4-FFF2-40B4-BE49-F238E27FC236}">
                <a16:creationId xmlns:a16="http://schemas.microsoft.com/office/drawing/2014/main" id="{6D37FBD1-36BF-4452-9C6B-0130169D664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38A035A-AEDB-41BF-A517-C243D6B387D9}"/>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46883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9AD9-AB47-4B59-8DBC-AFD2D4A386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00978-31B4-4892-98F3-E9B4E412BB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E4F29E-11EE-4597-81F5-A329F3EC8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BA1ED-9761-4295-B16A-2941AAFAADC6}"/>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6" name="Footer Placeholder 5">
            <a:extLst>
              <a:ext uri="{FF2B5EF4-FFF2-40B4-BE49-F238E27FC236}">
                <a16:creationId xmlns:a16="http://schemas.microsoft.com/office/drawing/2014/main" id="{0827B0CC-6941-4484-A1EA-90B3AA1B88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0A658F-8E2C-4E93-BDDB-EDB7A88DFC60}"/>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90706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1A1D2-421A-4C4E-83ED-FAE774973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C91632-ED56-414B-A33A-C706BE444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B7E7F59-E4D9-4CDB-B219-1029C2DD7C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790351-EA1B-4CFA-A749-AC951919B58F}"/>
              </a:ext>
            </a:extLst>
          </p:cNvPr>
          <p:cNvSpPr>
            <a:spLocks noGrp="1"/>
          </p:cNvSpPr>
          <p:nvPr>
            <p:ph type="dt" sz="half" idx="10"/>
          </p:nvPr>
        </p:nvSpPr>
        <p:spPr/>
        <p:txBody>
          <a:bodyPr/>
          <a:lstStyle/>
          <a:p>
            <a:fld id="{00F3F377-1336-43F5-B5FB-548EE1C05441}" type="datetimeFigureOut">
              <a:rPr lang="en-GB" smtClean="0"/>
              <a:t>12/01/2023</a:t>
            </a:fld>
            <a:endParaRPr lang="en-GB" dirty="0"/>
          </a:p>
        </p:txBody>
      </p:sp>
      <p:sp>
        <p:nvSpPr>
          <p:cNvPr id="6" name="Footer Placeholder 5">
            <a:extLst>
              <a:ext uri="{FF2B5EF4-FFF2-40B4-BE49-F238E27FC236}">
                <a16:creationId xmlns:a16="http://schemas.microsoft.com/office/drawing/2014/main" id="{6A8B5DE2-BA4C-4F4C-8D49-F75D6A92184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65BED1-AD69-4407-927F-55DF1720055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15749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3234E-EA59-470C-86E1-A7A5B5BA8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AD23FA-0C53-4E54-A0C7-B34D06DC1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B306C4-BC05-4FA5-B344-1D48F40021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3F377-1336-43F5-B5FB-548EE1C05441}" type="datetimeFigureOut">
              <a:rPr lang="en-GB" smtClean="0"/>
              <a:t>12/01/2023</a:t>
            </a:fld>
            <a:endParaRPr lang="en-GB" dirty="0"/>
          </a:p>
        </p:txBody>
      </p:sp>
      <p:sp>
        <p:nvSpPr>
          <p:cNvPr id="5" name="Footer Placeholder 4">
            <a:extLst>
              <a:ext uri="{FF2B5EF4-FFF2-40B4-BE49-F238E27FC236}">
                <a16:creationId xmlns:a16="http://schemas.microsoft.com/office/drawing/2014/main" id="{5441BFFE-CF2F-447E-8414-9AFDA00A4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274D600-82B2-45E6-A873-F67AC7630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2AF52-2A28-448B-A9A1-9C065320C071}" type="slidenum">
              <a:rPr lang="en-GB" smtClean="0"/>
              <a:t>‹#›</a:t>
            </a:fld>
            <a:endParaRPr lang="en-GB" dirty="0"/>
          </a:p>
        </p:txBody>
      </p:sp>
    </p:spTree>
    <p:extLst>
      <p:ext uri="{BB962C8B-B14F-4D97-AF65-F5344CB8AC3E}">
        <p14:creationId xmlns:p14="http://schemas.microsoft.com/office/powerpoint/2010/main" val="410299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0E6B-E24A-4E67-9CF9-54CBFAAA853C}"/>
              </a:ext>
            </a:extLst>
          </p:cNvPr>
          <p:cNvSpPr>
            <a:spLocks noGrp="1"/>
          </p:cNvSpPr>
          <p:nvPr>
            <p:ph type="ctrTitle"/>
          </p:nvPr>
        </p:nvSpPr>
        <p:spPr/>
        <p:txBody>
          <a:bodyPr/>
          <a:lstStyle/>
          <a:p>
            <a:r>
              <a:rPr lang="en-GB" dirty="0"/>
              <a:t>Spelling week 2</a:t>
            </a:r>
            <a:br>
              <a:rPr lang="en-GB" dirty="0"/>
            </a:br>
            <a:r>
              <a:rPr lang="en-GB" dirty="0"/>
              <a:t>Spring 1</a:t>
            </a:r>
          </a:p>
        </p:txBody>
      </p:sp>
      <p:sp>
        <p:nvSpPr>
          <p:cNvPr id="3" name="Subtitle 2">
            <a:extLst>
              <a:ext uri="{FF2B5EF4-FFF2-40B4-BE49-F238E27FC236}">
                <a16:creationId xmlns:a16="http://schemas.microsoft.com/office/drawing/2014/main" id="{7C94C423-96AF-41D7-B5B0-E21D185E8619}"/>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44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38200" y="656324"/>
            <a:ext cx="10515600" cy="1325563"/>
          </a:xfrm>
        </p:spPr>
        <p:txBody>
          <a:bodyPr>
            <a:normAutofit fontScale="90000"/>
          </a:bodyPr>
          <a:lstStyle/>
          <a:p>
            <a:r>
              <a:rPr lang="en-GB" b="1" u="sng" dirty="0"/>
              <a:t>Monday</a:t>
            </a:r>
            <a:r>
              <a:rPr lang="en-GB" dirty="0"/>
              <a:t> – Sound of the week: Phoneme: /shul/ </a:t>
            </a:r>
            <a:br>
              <a:rPr lang="en-GB" dirty="0"/>
            </a:br>
            <a:r>
              <a:rPr lang="en-GB" dirty="0"/>
              <a:t>Written: Grapheme – </a:t>
            </a:r>
            <a:r>
              <a:rPr lang="en-GB" dirty="0" err="1"/>
              <a:t>tial</a:t>
            </a:r>
            <a:r>
              <a:rPr lang="en-GB" dirty="0"/>
              <a:t>/</a:t>
            </a:r>
            <a:r>
              <a:rPr lang="en-GB" dirty="0" err="1"/>
              <a:t>cial</a:t>
            </a:r>
            <a:br>
              <a:rPr lang="en-GB" dirty="0"/>
            </a:br>
            <a:br>
              <a:rPr lang="en-GB" dirty="0"/>
            </a:br>
            <a:r>
              <a:rPr lang="en-GB" dirty="0"/>
              <a:t>Sort the words into the different groups</a:t>
            </a:r>
          </a:p>
        </p:txBody>
      </p:sp>
      <p:graphicFrame>
        <p:nvGraphicFramePr>
          <p:cNvPr id="3" name="Table 2"/>
          <p:cNvGraphicFramePr>
            <a:graphicFrameLocks noGrp="1"/>
          </p:cNvGraphicFramePr>
          <p:nvPr>
            <p:extLst>
              <p:ext uri="{D42A27DB-BD31-4B8C-83A1-F6EECF244321}">
                <p14:modId xmlns:p14="http://schemas.microsoft.com/office/powerpoint/2010/main" val="1013656446"/>
              </p:ext>
            </p:extLst>
          </p:nvPr>
        </p:nvGraphicFramePr>
        <p:xfrm>
          <a:off x="2507972" y="2737517"/>
          <a:ext cx="6538036" cy="3535680"/>
        </p:xfrm>
        <a:graphic>
          <a:graphicData uri="http://schemas.openxmlformats.org/drawingml/2006/table">
            <a:tbl>
              <a:tblPr firstRow="1" bandRow="1">
                <a:tableStyleId>{5C22544A-7EE6-4342-B048-85BDC9FD1C3A}</a:tableStyleId>
              </a:tblPr>
              <a:tblGrid>
                <a:gridCol w="3269018">
                  <a:extLst>
                    <a:ext uri="{9D8B030D-6E8A-4147-A177-3AD203B41FA5}">
                      <a16:colId xmlns:a16="http://schemas.microsoft.com/office/drawing/2014/main" val="2406454187"/>
                    </a:ext>
                  </a:extLst>
                </a:gridCol>
                <a:gridCol w="3269018">
                  <a:extLst>
                    <a:ext uri="{9D8B030D-6E8A-4147-A177-3AD203B41FA5}">
                      <a16:colId xmlns:a16="http://schemas.microsoft.com/office/drawing/2014/main" val="351676348"/>
                    </a:ext>
                  </a:extLst>
                </a:gridCol>
              </a:tblGrid>
              <a:tr h="370840">
                <a:tc>
                  <a:txBody>
                    <a:bodyPr/>
                    <a:lstStyle/>
                    <a:p>
                      <a:pPr algn="ctr"/>
                      <a:r>
                        <a:rPr lang="en-GB" sz="4000" dirty="0" err="1"/>
                        <a:t>tial</a:t>
                      </a:r>
                      <a:endParaRPr lang="en-US" sz="4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4000" dirty="0" err="1"/>
                        <a:t>cial</a:t>
                      </a:r>
                      <a:endParaRPr lang="en-US" sz="4000" dirty="0"/>
                    </a:p>
                  </a:txBody>
                  <a:tcPr/>
                </a:tc>
                <a:extLst>
                  <a:ext uri="{0D108BD9-81ED-4DB2-BD59-A6C34878D82A}">
                    <a16:rowId xmlns:a16="http://schemas.microsoft.com/office/drawing/2014/main" val="222130515"/>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US" dirty="0"/>
                    </a:p>
                  </a:txBody>
                  <a:tcPr/>
                </a:tc>
                <a:tc>
                  <a:txBody>
                    <a:bodyPr/>
                    <a:lstStyle/>
                    <a:p>
                      <a:endParaRPr lang="en-US" dirty="0"/>
                    </a:p>
                  </a:txBody>
                  <a:tcPr/>
                </a:tc>
                <a:extLst>
                  <a:ext uri="{0D108BD9-81ED-4DB2-BD59-A6C34878D82A}">
                    <a16:rowId xmlns:a16="http://schemas.microsoft.com/office/drawing/2014/main" val="1004268986"/>
                  </a:ext>
                </a:extLst>
              </a:tr>
            </a:tbl>
          </a:graphicData>
        </a:graphic>
      </p:graphicFrame>
    </p:spTree>
    <p:extLst>
      <p:ext uri="{BB962C8B-B14F-4D97-AF65-F5344CB8AC3E}">
        <p14:creationId xmlns:p14="http://schemas.microsoft.com/office/powerpoint/2010/main" val="275502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8C8F-E07E-0B43-B279-89C422BB2222}"/>
              </a:ext>
            </a:extLst>
          </p:cNvPr>
          <p:cNvSpPr>
            <a:spLocks noGrp="1"/>
          </p:cNvSpPr>
          <p:nvPr>
            <p:ph type="title"/>
          </p:nvPr>
        </p:nvSpPr>
        <p:spPr>
          <a:xfrm>
            <a:off x="669944" y="4317825"/>
            <a:ext cx="10515600" cy="511352"/>
          </a:xfrm>
        </p:spPr>
        <p:txBody>
          <a:bodyPr>
            <a:normAutofit fontScale="90000"/>
          </a:bodyPr>
          <a:lstStyle/>
          <a:p>
            <a:pPr algn="ctr"/>
            <a:r>
              <a:rPr lang="en-US" sz="4000" b="1" u="sng" dirty="0"/>
              <a:t>This weeks words</a:t>
            </a:r>
            <a:r>
              <a:rPr lang="en-US" sz="4000" b="1" dirty="0"/>
              <a:t>:</a:t>
            </a:r>
            <a:br>
              <a:rPr lang="en-US" sz="4000" b="1" dirty="0"/>
            </a:br>
            <a:r>
              <a:rPr lang="en-US" dirty="0"/>
              <a:t>initial</a:t>
            </a:r>
            <a:br>
              <a:rPr lang="en-US" dirty="0"/>
            </a:br>
            <a:r>
              <a:rPr lang="en-US" dirty="0"/>
              <a:t>facial</a:t>
            </a:r>
            <a:br>
              <a:rPr lang="en-US" dirty="0"/>
            </a:br>
            <a:r>
              <a:rPr lang="en-US" dirty="0"/>
              <a:t>torrential</a:t>
            </a:r>
            <a:br>
              <a:rPr lang="en-US" dirty="0"/>
            </a:br>
            <a:r>
              <a:rPr lang="en-US" dirty="0"/>
              <a:t>crucial</a:t>
            </a:r>
            <a:br>
              <a:rPr lang="en-US" dirty="0"/>
            </a:br>
            <a:r>
              <a:rPr lang="en-US" dirty="0"/>
              <a:t>potential</a:t>
            </a:r>
            <a:br>
              <a:rPr lang="en-US" dirty="0"/>
            </a:br>
            <a:r>
              <a:rPr lang="en-US" dirty="0"/>
              <a:t>financial</a:t>
            </a:r>
            <a:br>
              <a:rPr lang="en-US" dirty="0"/>
            </a:br>
            <a:r>
              <a:rPr lang="en-US" dirty="0"/>
              <a:t>commercial</a:t>
            </a:r>
            <a:br>
              <a:rPr lang="en-US" dirty="0"/>
            </a:br>
            <a:r>
              <a:rPr lang="en-US" dirty="0"/>
              <a:t>residential</a:t>
            </a:r>
            <a:br>
              <a:rPr lang="en-GB" sz="2800" dirty="0"/>
            </a:br>
            <a:br>
              <a:rPr lang="en-US" sz="4000" b="1" dirty="0">
                <a:solidFill>
                  <a:srgbClr val="FF0000"/>
                </a:solidFill>
              </a:rPr>
            </a:br>
            <a:r>
              <a:rPr lang="en-US" sz="4000" b="1" u="sng" dirty="0">
                <a:solidFill>
                  <a:srgbClr val="0070C0"/>
                </a:solidFill>
              </a:rPr>
              <a:t>Statutory words (Y5/6)</a:t>
            </a:r>
            <a:br>
              <a:rPr lang="en-US" sz="4000" b="1" u="sng" dirty="0">
                <a:solidFill>
                  <a:srgbClr val="FF0000"/>
                </a:solidFill>
              </a:rPr>
            </a:br>
            <a:r>
              <a:rPr lang="en-US" sz="4000" b="1" dirty="0">
                <a:solidFill>
                  <a:srgbClr val="FF0000"/>
                </a:solidFill>
              </a:rPr>
              <a:t>communicate</a:t>
            </a:r>
            <a:br>
              <a:rPr lang="en-US" sz="4000" b="1" dirty="0">
                <a:solidFill>
                  <a:srgbClr val="FF0000"/>
                </a:solidFill>
              </a:rPr>
            </a:br>
            <a:r>
              <a:rPr lang="en-US" sz="4000" b="1" dirty="0">
                <a:solidFill>
                  <a:srgbClr val="FF0000"/>
                </a:solidFill>
              </a:rPr>
              <a:t>community</a:t>
            </a:r>
            <a:br>
              <a:rPr lang="en-US" b="1" dirty="0"/>
            </a:br>
            <a:br>
              <a:rPr lang="en-US" b="1" dirty="0"/>
            </a:br>
            <a:br>
              <a:rPr lang="en-US" b="1" dirty="0"/>
            </a:br>
            <a:br>
              <a:rPr lang="en-US" b="1" dirty="0"/>
            </a:br>
            <a:endParaRPr lang="en-US" b="1" dirty="0"/>
          </a:p>
        </p:txBody>
      </p:sp>
    </p:spTree>
    <p:extLst>
      <p:ext uri="{BB962C8B-B14F-4D97-AF65-F5344CB8AC3E}">
        <p14:creationId xmlns:p14="http://schemas.microsoft.com/office/powerpoint/2010/main" val="198930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CEED-05BD-8143-9871-B187909D73FE}"/>
              </a:ext>
            </a:extLst>
          </p:cNvPr>
          <p:cNvSpPr>
            <a:spLocks noGrp="1"/>
          </p:cNvSpPr>
          <p:nvPr>
            <p:ph type="title"/>
          </p:nvPr>
        </p:nvSpPr>
        <p:spPr>
          <a:xfrm>
            <a:off x="838200" y="151117"/>
            <a:ext cx="10515600" cy="1325563"/>
          </a:xfrm>
        </p:spPr>
        <p:txBody>
          <a:bodyPr/>
          <a:lstStyle/>
          <a:p>
            <a:pPr algn="ctr"/>
            <a:r>
              <a:rPr lang="en-US" b="1" u="sng" dirty="0"/>
              <a:t>Syllables</a:t>
            </a:r>
          </a:p>
        </p:txBody>
      </p:sp>
      <p:grpSp>
        <p:nvGrpSpPr>
          <p:cNvPr id="15" name="Group 14">
            <a:extLst>
              <a:ext uri="{FF2B5EF4-FFF2-40B4-BE49-F238E27FC236}">
                <a16:creationId xmlns:a16="http://schemas.microsoft.com/office/drawing/2014/main" id="{F8F48B33-E0A1-4D7D-9BB1-9A34102D0B40}"/>
              </a:ext>
            </a:extLst>
          </p:cNvPr>
          <p:cNvGrpSpPr/>
          <p:nvPr/>
        </p:nvGrpSpPr>
        <p:grpSpPr>
          <a:xfrm>
            <a:off x="2051248" y="1524610"/>
            <a:ext cx="6991989" cy="646331"/>
            <a:chOff x="2617141" y="1506022"/>
            <a:chExt cx="6991989" cy="646331"/>
          </a:xfrm>
        </p:grpSpPr>
        <p:sp>
          <p:nvSpPr>
            <p:cNvPr id="3" name="TextBox 2">
              <a:extLst>
                <a:ext uri="{FF2B5EF4-FFF2-40B4-BE49-F238E27FC236}">
                  <a16:creationId xmlns:a16="http://schemas.microsoft.com/office/drawing/2014/main" id="{725CB65A-1144-484C-BC1C-D72B18CA29E3}"/>
                </a:ext>
              </a:extLst>
            </p:cNvPr>
            <p:cNvSpPr txBox="1"/>
            <p:nvPr/>
          </p:nvSpPr>
          <p:spPr>
            <a:xfrm>
              <a:off x="2617141" y="1506022"/>
              <a:ext cx="3025700" cy="369332"/>
            </a:xfrm>
            <a:prstGeom prst="rect">
              <a:avLst/>
            </a:prstGeom>
            <a:noFill/>
          </p:spPr>
          <p:txBody>
            <a:bodyPr wrap="none" rtlCol="0">
              <a:spAutoFit/>
            </a:bodyPr>
            <a:lstStyle/>
            <a:p>
              <a:r>
                <a:rPr lang="en-US" dirty="0"/>
                <a:t>Which words have 2 syllables?</a:t>
              </a:r>
            </a:p>
          </p:txBody>
        </p:sp>
        <p:sp>
          <p:nvSpPr>
            <p:cNvPr id="9" name="TextBox 8">
              <a:extLst>
                <a:ext uri="{FF2B5EF4-FFF2-40B4-BE49-F238E27FC236}">
                  <a16:creationId xmlns:a16="http://schemas.microsoft.com/office/drawing/2014/main" id="{A1AE2E6A-DC6D-4BB2-A524-B715CDB7A737}"/>
                </a:ext>
              </a:extLst>
            </p:cNvPr>
            <p:cNvSpPr txBox="1"/>
            <p:nvPr/>
          </p:nvSpPr>
          <p:spPr>
            <a:xfrm>
              <a:off x="8810513" y="1506022"/>
              <a:ext cx="798617" cy="646331"/>
            </a:xfrm>
            <a:prstGeom prst="rect">
              <a:avLst/>
            </a:prstGeom>
            <a:noFill/>
          </p:spPr>
          <p:txBody>
            <a:bodyPr wrap="none" rtlCol="0">
              <a:spAutoFit/>
            </a:bodyPr>
            <a:lstStyle/>
            <a:p>
              <a:r>
                <a:rPr lang="en-GB" dirty="0"/>
                <a:t>facial</a:t>
              </a:r>
            </a:p>
            <a:p>
              <a:r>
                <a:rPr lang="en-GB" dirty="0"/>
                <a:t>crucial</a:t>
              </a:r>
            </a:p>
          </p:txBody>
        </p:sp>
      </p:grpSp>
      <p:grpSp>
        <p:nvGrpSpPr>
          <p:cNvPr id="14" name="Group 13">
            <a:extLst>
              <a:ext uri="{FF2B5EF4-FFF2-40B4-BE49-F238E27FC236}">
                <a16:creationId xmlns:a16="http://schemas.microsoft.com/office/drawing/2014/main" id="{43DB0798-0615-4AF3-9073-B0F200E40ADF}"/>
              </a:ext>
            </a:extLst>
          </p:cNvPr>
          <p:cNvGrpSpPr/>
          <p:nvPr/>
        </p:nvGrpSpPr>
        <p:grpSpPr>
          <a:xfrm>
            <a:off x="2051248" y="2550716"/>
            <a:ext cx="7423041" cy="1477328"/>
            <a:chOff x="2504407" y="2211085"/>
            <a:chExt cx="7423041" cy="1477328"/>
          </a:xfrm>
        </p:grpSpPr>
        <p:sp>
          <p:nvSpPr>
            <p:cNvPr id="5" name="TextBox 4">
              <a:extLst>
                <a:ext uri="{FF2B5EF4-FFF2-40B4-BE49-F238E27FC236}">
                  <a16:creationId xmlns:a16="http://schemas.microsoft.com/office/drawing/2014/main" id="{5A0EDEE5-052C-0B42-9FEC-166D6578D236}"/>
                </a:ext>
              </a:extLst>
            </p:cNvPr>
            <p:cNvSpPr txBox="1"/>
            <p:nvPr/>
          </p:nvSpPr>
          <p:spPr>
            <a:xfrm>
              <a:off x="2504407" y="2627704"/>
              <a:ext cx="3025700" cy="369332"/>
            </a:xfrm>
            <a:prstGeom prst="rect">
              <a:avLst/>
            </a:prstGeom>
            <a:noFill/>
          </p:spPr>
          <p:txBody>
            <a:bodyPr wrap="none" rtlCol="0">
              <a:spAutoFit/>
            </a:bodyPr>
            <a:lstStyle/>
            <a:p>
              <a:r>
                <a:rPr lang="en-US" dirty="0"/>
                <a:t>Which words have 3 syllables?</a:t>
              </a:r>
            </a:p>
          </p:txBody>
        </p:sp>
        <p:sp>
          <p:nvSpPr>
            <p:cNvPr id="10" name="TextBox 9">
              <a:extLst>
                <a:ext uri="{FF2B5EF4-FFF2-40B4-BE49-F238E27FC236}">
                  <a16:creationId xmlns:a16="http://schemas.microsoft.com/office/drawing/2014/main" id="{EF1A0A49-88A2-4729-B3AD-E4E0286A158C}"/>
                </a:ext>
              </a:extLst>
            </p:cNvPr>
            <p:cNvSpPr txBox="1"/>
            <p:nvPr/>
          </p:nvSpPr>
          <p:spPr>
            <a:xfrm>
              <a:off x="8622475" y="2211085"/>
              <a:ext cx="1304973" cy="1477328"/>
            </a:xfrm>
            <a:prstGeom prst="rect">
              <a:avLst/>
            </a:prstGeom>
            <a:noFill/>
          </p:spPr>
          <p:txBody>
            <a:bodyPr wrap="none" rtlCol="0">
              <a:spAutoFit/>
            </a:bodyPr>
            <a:lstStyle/>
            <a:p>
              <a:r>
                <a:rPr lang="en-GB" dirty="0"/>
                <a:t>torrential</a:t>
              </a:r>
            </a:p>
            <a:p>
              <a:r>
                <a:rPr lang="en-GB" dirty="0"/>
                <a:t>commercial</a:t>
              </a:r>
            </a:p>
            <a:p>
              <a:r>
                <a:rPr lang="en-GB" dirty="0"/>
                <a:t>initial</a:t>
              </a:r>
            </a:p>
            <a:p>
              <a:r>
                <a:rPr lang="en-GB" dirty="0"/>
                <a:t>potential</a:t>
              </a:r>
            </a:p>
            <a:p>
              <a:r>
                <a:rPr lang="en-GB" dirty="0"/>
                <a:t>financial</a:t>
              </a:r>
            </a:p>
          </p:txBody>
        </p:sp>
      </p:grpSp>
      <p:grpSp>
        <p:nvGrpSpPr>
          <p:cNvPr id="13" name="Group 12">
            <a:extLst>
              <a:ext uri="{FF2B5EF4-FFF2-40B4-BE49-F238E27FC236}">
                <a16:creationId xmlns:a16="http://schemas.microsoft.com/office/drawing/2014/main" id="{0779331E-5F4A-4A27-B629-4C150522BA87}"/>
              </a:ext>
            </a:extLst>
          </p:cNvPr>
          <p:cNvGrpSpPr/>
          <p:nvPr/>
        </p:nvGrpSpPr>
        <p:grpSpPr>
          <a:xfrm>
            <a:off x="1946803" y="4407819"/>
            <a:ext cx="7787199" cy="1200329"/>
            <a:chOff x="2409382" y="3676299"/>
            <a:chExt cx="7787199" cy="1200329"/>
          </a:xfrm>
        </p:grpSpPr>
        <p:sp>
          <p:nvSpPr>
            <p:cNvPr id="11" name="TextBox 10">
              <a:extLst>
                <a:ext uri="{FF2B5EF4-FFF2-40B4-BE49-F238E27FC236}">
                  <a16:creationId xmlns:a16="http://schemas.microsoft.com/office/drawing/2014/main" id="{3F527B50-ADED-4DFA-839E-B557C42AC533}"/>
                </a:ext>
              </a:extLst>
            </p:cNvPr>
            <p:cNvSpPr txBox="1"/>
            <p:nvPr/>
          </p:nvSpPr>
          <p:spPr>
            <a:xfrm>
              <a:off x="2409382" y="3676299"/>
              <a:ext cx="3025700" cy="369332"/>
            </a:xfrm>
            <a:prstGeom prst="rect">
              <a:avLst/>
            </a:prstGeom>
            <a:noFill/>
          </p:spPr>
          <p:txBody>
            <a:bodyPr wrap="none" rtlCol="0">
              <a:spAutoFit/>
            </a:bodyPr>
            <a:lstStyle/>
            <a:p>
              <a:r>
                <a:rPr lang="en-US" dirty="0"/>
                <a:t>Which words have 4 syllables?</a:t>
              </a:r>
            </a:p>
          </p:txBody>
        </p:sp>
        <p:sp>
          <p:nvSpPr>
            <p:cNvPr id="12" name="TextBox 11">
              <a:extLst>
                <a:ext uri="{FF2B5EF4-FFF2-40B4-BE49-F238E27FC236}">
                  <a16:creationId xmlns:a16="http://schemas.microsoft.com/office/drawing/2014/main" id="{7C1C517C-93DC-4E39-8137-D562700EA6E2}"/>
                </a:ext>
              </a:extLst>
            </p:cNvPr>
            <p:cNvSpPr txBox="1"/>
            <p:nvPr/>
          </p:nvSpPr>
          <p:spPr>
            <a:xfrm>
              <a:off x="8707199" y="3676299"/>
              <a:ext cx="1489382" cy="1200329"/>
            </a:xfrm>
            <a:prstGeom prst="rect">
              <a:avLst/>
            </a:prstGeom>
            <a:noFill/>
          </p:spPr>
          <p:txBody>
            <a:bodyPr wrap="none" rtlCol="0">
              <a:spAutoFit/>
            </a:bodyPr>
            <a:lstStyle/>
            <a:p>
              <a:r>
                <a:rPr lang="en-GB" dirty="0"/>
                <a:t>residential</a:t>
              </a:r>
            </a:p>
            <a:p>
              <a:r>
                <a:rPr lang="en-GB" dirty="0"/>
                <a:t>communicate</a:t>
              </a:r>
            </a:p>
            <a:p>
              <a:r>
                <a:rPr lang="en-GB" dirty="0"/>
                <a:t>community</a:t>
              </a:r>
            </a:p>
            <a:p>
              <a:endParaRPr lang="en-GB" dirty="0"/>
            </a:p>
          </p:txBody>
        </p:sp>
      </p:grpSp>
    </p:spTree>
    <p:extLst>
      <p:ext uri="{BB962C8B-B14F-4D97-AF65-F5344CB8AC3E}">
        <p14:creationId xmlns:p14="http://schemas.microsoft.com/office/powerpoint/2010/main" val="261949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1263-4D96-45C8-8FB8-AB0CE4B5BE76}"/>
              </a:ext>
            </a:extLst>
          </p:cNvPr>
          <p:cNvSpPr>
            <a:spLocks noGrp="1"/>
          </p:cNvSpPr>
          <p:nvPr>
            <p:ph type="title"/>
          </p:nvPr>
        </p:nvSpPr>
        <p:spPr>
          <a:xfrm>
            <a:off x="838200" y="107950"/>
            <a:ext cx="10515600" cy="1325563"/>
          </a:xfrm>
        </p:spPr>
        <p:txBody>
          <a:bodyPr/>
          <a:lstStyle/>
          <a:p>
            <a:r>
              <a:rPr lang="en-GB" b="1" u="sng" dirty="0"/>
              <a:t>Tuesday</a:t>
            </a:r>
            <a:r>
              <a:rPr lang="en-GB" dirty="0"/>
              <a:t> - Spellings: partner test</a:t>
            </a:r>
          </a:p>
        </p:txBody>
      </p:sp>
      <p:sp>
        <p:nvSpPr>
          <p:cNvPr id="3" name="Content Placeholder 2">
            <a:extLst>
              <a:ext uri="{FF2B5EF4-FFF2-40B4-BE49-F238E27FC236}">
                <a16:creationId xmlns:a16="http://schemas.microsoft.com/office/drawing/2014/main" id="{166B0F32-ECEE-452D-BB81-ECC0AA1303C8}"/>
              </a:ext>
            </a:extLst>
          </p:cNvPr>
          <p:cNvSpPr>
            <a:spLocks noGrp="1"/>
          </p:cNvSpPr>
          <p:nvPr>
            <p:ph idx="1"/>
          </p:nvPr>
        </p:nvSpPr>
        <p:spPr>
          <a:xfrm>
            <a:off x="838200" y="1690688"/>
            <a:ext cx="10515600" cy="4896803"/>
          </a:xfrm>
        </p:spPr>
        <p:txBody>
          <a:bodyPr>
            <a:normAutofit fontScale="77500" lnSpcReduction="20000"/>
          </a:bodyPr>
          <a:lstStyle/>
          <a:p>
            <a:pPr marL="0" indent="0">
              <a:buNone/>
            </a:pPr>
            <a:r>
              <a:rPr lang="en-GB" sz="3800" dirty="0"/>
              <a:t>1) Using words from yesterday, each pair are going to test each other. </a:t>
            </a:r>
          </a:p>
          <a:p>
            <a:pPr marL="0" indent="0">
              <a:buNone/>
            </a:pPr>
            <a:endParaRPr lang="en-GB" sz="3800" dirty="0"/>
          </a:p>
          <a:p>
            <a:pPr marL="0" indent="0">
              <a:buNone/>
            </a:pPr>
            <a:r>
              <a:rPr lang="en-GB" sz="3800" dirty="0"/>
              <a:t>2) Please gather spelling lists from the front. </a:t>
            </a:r>
          </a:p>
          <a:p>
            <a:pPr marL="0" indent="0">
              <a:buNone/>
            </a:pPr>
            <a:endParaRPr lang="en-GB" sz="3800" dirty="0"/>
          </a:p>
          <a:p>
            <a:pPr marL="0" indent="0">
              <a:buNone/>
            </a:pPr>
            <a:r>
              <a:rPr lang="en-GB" sz="3800" dirty="0"/>
              <a:t>3) Once you have tested each other, mark each other’s spellings and see which spellings you have got incorrect.</a:t>
            </a:r>
          </a:p>
          <a:p>
            <a:pPr marL="0" indent="0">
              <a:buNone/>
            </a:pPr>
            <a:endParaRPr lang="en-GB" sz="3800" dirty="0"/>
          </a:p>
          <a:p>
            <a:pPr marL="0" indent="0">
              <a:buNone/>
            </a:pPr>
            <a:r>
              <a:rPr lang="en-GB" sz="3800" dirty="0"/>
              <a:t>4) Highlight the part of the spelling you are getting incorrect, focus on our sounds for this week. </a:t>
            </a:r>
          </a:p>
          <a:p>
            <a:pPr marL="0" indent="0">
              <a:buNone/>
            </a:pPr>
            <a:endParaRPr lang="en-GB" sz="3800" dirty="0"/>
          </a:p>
          <a:p>
            <a:pPr marL="0" indent="0">
              <a:buNone/>
            </a:pPr>
            <a:r>
              <a:rPr lang="en-GB" sz="3800" dirty="0"/>
              <a:t>5) Write down 5 words you need to practise to spell this week.  </a:t>
            </a:r>
          </a:p>
          <a:p>
            <a:pPr marL="0" indent="0">
              <a:buNone/>
            </a:pPr>
            <a:endParaRPr lang="en-GB" dirty="0"/>
          </a:p>
        </p:txBody>
      </p:sp>
    </p:spTree>
    <p:extLst>
      <p:ext uri="{BB962C8B-B14F-4D97-AF65-F5344CB8AC3E}">
        <p14:creationId xmlns:p14="http://schemas.microsoft.com/office/powerpoint/2010/main" val="150249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EDD6-6595-41B8-91B2-D180EC820FED}"/>
              </a:ext>
            </a:extLst>
          </p:cNvPr>
          <p:cNvSpPr>
            <a:spLocks noGrp="1"/>
          </p:cNvSpPr>
          <p:nvPr>
            <p:ph type="title"/>
          </p:nvPr>
        </p:nvSpPr>
        <p:spPr/>
        <p:txBody>
          <a:bodyPr/>
          <a:lstStyle/>
          <a:p>
            <a:r>
              <a:rPr lang="en-GB" b="1" u="sng" dirty="0"/>
              <a:t>Wednesday</a:t>
            </a:r>
            <a:r>
              <a:rPr lang="en-GB" dirty="0"/>
              <a:t> - Spelling: sound analysis and handwriting (sound buttons)</a:t>
            </a:r>
          </a:p>
        </p:txBody>
      </p:sp>
      <p:sp>
        <p:nvSpPr>
          <p:cNvPr id="3" name="Content Placeholder 2">
            <a:extLst>
              <a:ext uri="{FF2B5EF4-FFF2-40B4-BE49-F238E27FC236}">
                <a16:creationId xmlns:a16="http://schemas.microsoft.com/office/drawing/2014/main" id="{1F2641BF-4E7B-49D5-99A3-F369F72DDF6F}"/>
              </a:ext>
            </a:extLst>
          </p:cNvPr>
          <p:cNvSpPr>
            <a:spLocks noGrp="1"/>
          </p:cNvSpPr>
          <p:nvPr>
            <p:ph idx="1"/>
          </p:nvPr>
        </p:nvSpPr>
        <p:spPr/>
        <p:txBody>
          <a:bodyPr/>
          <a:lstStyle/>
          <a:p>
            <a:pPr marL="0" indent="0">
              <a:buNone/>
            </a:pPr>
            <a:r>
              <a:rPr lang="en-GB" dirty="0"/>
              <a:t>Can you identify the individual phonemes in each word?</a:t>
            </a:r>
          </a:p>
          <a:p>
            <a:pPr marL="0" indent="0">
              <a:buNone/>
            </a:pPr>
            <a:endParaRPr lang="en-GB" dirty="0"/>
          </a:p>
          <a:p>
            <a:pPr marL="514350" indent="-514350" algn="ctr">
              <a:buFont typeface="+mj-lt"/>
              <a:buAutoNum type="arabicPeriod"/>
            </a:pPr>
            <a:r>
              <a:rPr lang="en-GB" dirty="0"/>
              <a:t>initial</a:t>
            </a:r>
          </a:p>
          <a:p>
            <a:pPr marL="514350" indent="-514350" algn="ctr">
              <a:buFont typeface="+mj-lt"/>
              <a:buAutoNum type="arabicPeriod"/>
            </a:pPr>
            <a:endParaRPr lang="en-GB" dirty="0"/>
          </a:p>
          <a:p>
            <a:pPr marL="514350" indent="-514350" algn="ctr">
              <a:buFont typeface="+mj-lt"/>
              <a:buAutoNum type="arabicPeriod"/>
            </a:pPr>
            <a:r>
              <a:rPr lang="en-GB" dirty="0"/>
              <a:t>crucial</a:t>
            </a:r>
          </a:p>
          <a:p>
            <a:pPr marL="514350" indent="-514350" algn="ctr">
              <a:buFont typeface="+mj-lt"/>
              <a:buAutoNum type="arabicPeriod"/>
            </a:pPr>
            <a:endParaRPr lang="en-GB" dirty="0"/>
          </a:p>
          <a:p>
            <a:pPr marL="0" indent="0" algn="ctr">
              <a:buNone/>
            </a:pPr>
            <a:r>
              <a:rPr lang="en-GB" dirty="0"/>
              <a:t>Complete in your spelling books with each of the spellings for this week</a:t>
            </a:r>
          </a:p>
        </p:txBody>
      </p:sp>
    </p:spTree>
    <p:extLst>
      <p:ext uri="{BB962C8B-B14F-4D97-AF65-F5344CB8AC3E}">
        <p14:creationId xmlns:p14="http://schemas.microsoft.com/office/powerpoint/2010/main" val="234975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61349" y="2184182"/>
            <a:ext cx="10515600" cy="1325563"/>
          </a:xfrm>
        </p:spPr>
        <p:txBody>
          <a:bodyPr>
            <a:normAutofit fontScale="90000"/>
          </a:bodyPr>
          <a:lstStyle/>
          <a:p>
            <a:r>
              <a:rPr lang="en-GB" b="1" u="sng" dirty="0"/>
              <a:t>Thursday </a:t>
            </a:r>
            <a:r>
              <a:rPr lang="en-GB" dirty="0"/>
              <a:t>- Sound of the week: Phoneme: /shul/ </a:t>
            </a:r>
            <a:br>
              <a:rPr lang="en-GB" dirty="0"/>
            </a:br>
            <a:r>
              <a:rPr lang="en-GB" dirty="0"/>
              <a:t>Written: Grapheme – </a:t>
            </a:r>
            <a:r>
              <a:rPr lang="en-GB" dirty="0" err="1"/>
              <a:t>tial</a:t>
            </a:r>
            <a:r>
              <a:rPr lang="en-GB" dirty="0"/>
              <a:t>/</a:t>
            </a:r>
            <a:r>
              <a:rPr lang="en-GB" dirty="0" err="1"/>
              <a:t>cial</a:t>
            </a:r>
            <a:br>
              <a:rPr lang="en-GB" dirty="0"/>
            </a:br>
            <a:br>
              <a:rPr lang="en-GB" dirty="0"/>
            </a:br>
            <a:r>
              <a:rPr lang="en-GB" dirty="0"/>
              <a:t>Copy the sentences into your handwriting books – neatly and correctly – underline your spelling words</a:t>
            </a:r>
          </a:p>
        </p:txBody>
      </p:sp>
    </p:spTree>
    <p:extLst>
      <p:ext uri="{BB962C8B-B14F-4D97-AF65-F5344CB8AC3E}">
        <p14:creationId xmlns:p14="http://schemas.microsoft.com/office/powerpoint/2010/main" val="416880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29129CA-059E-404E-A490-9C785E49EC9B}"/>
              </a:ext>
            </a:extLst>
          </p:cNvPr>
          <p:cNvSpPr>
            <a:spLocks noGrp="1"/>
          </p:cNvSpPr>
          <p:nvPr>
            <p:ph type="title"/>
          </p:nvPr>
        </p:nvSpPr>
        <p:spPr>
          <a:xfrm>
            <a:off x="866775" y="3705558"/>
            <a:ext cx="10515600" cy="845178"/>
          </a:xfrm>
        </p:spPr>
        <p:txBody>
          <a:bodyPr>
            <a:noAutofit/>
          </a:bodyPr>
          <a:lstStyle/>
          <a:p>
            <a:br>
              <a:rPr lang="en-US" sz="2800" b="1" dirty="0"/>
            </a:br>
            <a:r>
              <a:rPr lang="en-US" sz="2800" b="1" dirty="0"/>
              <a:t>The rain today was so bad, it was almost </a:t>
            </a:r>
            <a:r>
              <a:rPr lang="en-US" sz="2800" b="1" dirty="0">
                <a:solidFill>
                  <a:srgbClr val="0070C0"/>
                </a:solidFill>
              </a:rPr>
              <a:t>torrential</a:t>
            </a:r>
            <a:r>
              <a:rPr lang="en-US" sz="2800" b="1" dirty="0"/>
              <a:t>.</a:t>
            </a:r>
            <a:br>
              <a:rPr lang="en-US" sz="2800" b="1" dirty="0"/>
            </a:br>
            <a:r>
              <a:rPr lang="en-US" sz="2800" b="1" dirty="0"/>
              <a:t>The teacher asked us to </a:t>
            </a:r>
            <a:r>
              <a:rPr lang="en-US" sz="2800" b="1" dirty="0">
                <a:solidFill>
                  <a:srgbClr val="0070C0"/>
                </a:solidFill>
              </a:rPr>
              <a:t>initial </a:t>
            </a:r>
            <a:r>
              <a:rPr lang="en-US" sz="2800" b="1" dirty="0"/>
              <a:t>our classwork so she knew who the work belonged to.</a:t>
            </a:r>
            <a:br>
              <a:rPr lang="en-US" sz="2800" b="1" dirty="0"/>
            </a:br>
            <a:r>
              <a:rPr lang="en-US" sz="2800" b="1" dirty="0"/>
              <a:t>Mum said, “I want to go for a </a:t>
            </a:r>
            <a:r>
              <a:rPr lang="en-US" sz="2800" b="1" dirty="0">
                <a:solidFill>
                  <a:srgbClr val="0070C0"/>
                </a:solidFill>
              </a:rPr>
              <a:t>facial</a:t>
            </a:r>
            <a:r>
              <a:rPr lang="en-US" sz="2800" b="1" dirty="0"/>
              <a:t> on Saturday because I need a treat.”</a:t>
            </a:r>
            <a:br>
              <a:rPr lang="en-US" sz="2800" b="1" dirty="0"/>
            </a:br>
            <a:r>
              <a:rPr lang="en-US" sz="2800" b="1" dirty="0"/>
              <a:t>The instructor told us that it was </a:t>
            </a:r>
            <a:r>
              <a:rPr lang="en-US" sz="2800" b="1" dirty="0">
                <a:solidFill>
                  <a:srgbClr val="0070C0"/>
                </a:solidFill>
              </a:rPr>
              <a:t>crucial </a:t>
            </a:r>
            <a:r>
              <a:rPr lang="en-US" sz="2800" b="1" dirty="0"/>
              <a:t>that we listened to the rules of the game.</a:t>
            </a:r>
            <a:br>
              <a:rPr lang="en-US" sz="2800" b="1" dirty="0"/>
            </a:br>
            <a:r>
              <a:rPr lang="en-US" sz="2800" b="1" dirty="0"/>
              <a:t>The new footballer in our local team is showing lots of </a:t>
            </a:r>
            <a:r>
              <a:rPr lang="en-US" sz="2800" b="1" dirty="0">
                <a:solidFill>
                  <a:srgbClr val="0070C0"/>
                </a:solidFill>
              </a:rPr>
              <a:t>potential</a:t>
            </a:r>
            <a:r>
              <a:rPr lang="en-US" sz="2800" b="1" dirty="0"/>
              <a:t> as he has scored two goals already.</a:t>
            </a:r>
            <a:br>
              <a:rPr lang="en-US" sz="2800" b="1" dirty="0"/>
            </a:br>
            <a:r>
              <a:rPr lang="en-US" sz="2800" b="1" dirty="0" err="1"/>
              <a:t>Mr</a:t>
            </a:r>
            <a:r>
              <a:rPr lang="en-US" sz="2800" b="1" dirty="0"/>
              <a:t> Poe in our shared reading book, worked in a bank in the </a:t>
            </a:r>
            <a:r>
              <a:rPr lang="en-US" sz="2800" b="1" dirty="0">
                <a:solidFill>
                  <a:srgbClr val="0070C0"/>
                </a:solidFill>
              </a:rPr>
              <a:t>financial</a:t>
            </a:r>
            <a:r>
              <a:rPr lang="en-US" sz="2800" b="1" dirty="0"/>
              <a:t> district.</a:t>
            </a:r>
            <a:br>
              <a:rPr lang="en-US" sz="2800" b="1" dirty="0"/>
            </a:br>
            <a:r>
              <a:rPr lang="en-US" sz="2800" b="1" dirty="0"/>
              <a:t>In year 6, the class goes on a </a:t>
            </a:r>
            <a:r>
              <a:rPr lang="en-US" sz="2800" b="1" dirty="0">
                <a:solidFill>
                  <a:srgbClr val="0070C0"/>
                </a:solidFill>
              </a:rPr>
              <a:t>residential</a:t>
            </a:r>
            <a:r>
              <a:rPr lang="en-US" sz="2800" b="1" dirty="0"/>
              <a:t> where they take part in lots of fun activities.</a:t>
            </a:r>
            <a:br>
              <a:rPr lang="en-US" sz="2800" b="1" dirty="0"/>
            </a:br>
            <a:r>
              <a:rPr lang="en-US" sz="2800" b="1" dirty="0"/>
              <a:t>I watched a new Christmas </a:t>
            </a:r>
            <a:r>
              <a:rPr lang="en-US" sz="2800" b="1" dirty="0">
                <a:solidFill>
                  <a:srgbClr val="0070C0"/>
                </a:solidFill>
              </a:rPr>
              <a:t>commercial</a:t>
            </a:r>
            <a:r>
              <a:rPr lang="en-US" sz="2800" b="1" dirty="0"/>
              <a:t> last night.</a:t>
            </a:r>
            <a:br>
              <a:rPr lang="en-US" sz="2800" b="1" dirty="0">
                <a:solidFill>
                  <a:srgbClr val="FF0000"/>
                </a:solidFill>
              </a:rPr>
            </a:br>
            <a:r>
              <a:rPr lang="en-US" sz="2800" b="1" u="sng" dirty="0">
                <a:solidFill>
                  <a:srgbClr val="FF0000"/>
                </a:solidFill>
              </a:rPr>
              <a:t>Statutory words (Y5/6)</a:t>
            </a:r>
            <a:br>
              <a:rPr lang="en-US" sz="2800" b="1" u="sng" dirty="0"/>
            </a:br>
            <a:r>
              <a:rPr lang="en-US" sz="2800" b="1" dirty="0"/>
              <a:t>We can use a mobile phone to </a:t>
            </a:r>
            <a:r>
              <a:rPr lang="en-US" sz="2800" b="1" dirty="0">
                <a:solidFill>
                  <a:srgbClr val="FF0000"/>
                </a:solidFill>
              </a:rPr>
              <a:t>communicate</a:t>
            </a:r>
            <a:r>
              <a:rPr lang="en-US" sz="2800" b="1" dirty="0"/>
              <a:t> with somebody else.</a:t>
            </a:r>
            <a:br>
              <a:rPr lang="en-US" sz="2800" b="1" dirty="0">
                <a:solidFill>
                  <a:srgbClr val="FF0000"/>
                </a:solidFill>
              </a:rPr>
            </a:br>
            <a:r>
              <a:rPr lang="en-US" sz="2800" b="1" dirty="0"/>
              <a:t>Our local </a:t>
            </a:r>
            <a:r>
              <a:rPr lang="en-US" sz="2800" b="1" dirty="0">
                <a:solidFill>
                  <a:srgbClr val="FF0000"/>
                </a:solidFill>
              </a:rPr>
              <a:t>community</a:t>
            </a:r>
            <a:r>
              <a:rPr lang="en-US" sz="2800" b="1" dirty="0"/>
              <a:t> is Mobberley village and our school.</a:t>
            </a:r>
            <a:br>
              <a:rPr lang="en-US" sz="2800" b="1" dirty="0"/>
            </a:br>
            <a:br>
              <a:rPr lang="en-US" sz="2800" b="1" dirty="0"/>
            </a:br>
            <a:br>
              <a:rPr lang="en-US" sz="2800" b="1" dirty="0"/>
            </a:br>
            <a:br>
              <a:rPr lang="en-US" sz="2800" b="1" dirty="0"/>
            </a:br>
            <a:endParaRPr lang="en-US" sz="2800" b="1" dirty="0"/>
          </a:p>
        </p:txBody>
      </p:sp>
    </p:spTree>
    <p:extLst>
      <p:ext uri="{BB962C8B-B14F-4D97-AF65-F5344CB8AC3E}">
        <p14:creationId xmlns:p14="http://schemas.microsoft.com/office/powerpoint/2010/main" val="30078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FE84-2DEA-487B-B55F-7C64E5ABD7A3}"/>
              </a:ext>
            </a:extLst>
          </p:cNvPr>
          <p:cNvSpPr>
            <a:spLocks noGrp="1"/>
          </p:cNvSpPr>
          <p:nvPr>
            <p:ph type="title"/>
          </p:nvPr>
        </p:nvSpPr>
        <p:spPr/>
        <p:txBody>
          <a:bodyPr/>
          <a:lstStyle/>
          <a:p>
            <a:r>
              <a:rPr lang="en-GB" b="1" u="sng" dirty="0"/>
              <a:t>Friday</a:t>
            </a:r>
            <a:r>
              <a:rPr lang="en-GB" dirty="0"/>
              <a:t> - Spellings: Test: Adult led</a:t>
            </a:r>
          </a:p>
        </p:txBody>
      </p:sp>
      <p:sp>
        <p:nvSpPr>
          <p:cNvPr id="3" name="Content Placeholder 2">
            <a:extLst>
              <a:ext uri="{FF2B5EF4-FFF2-40B4-BE49-F238E27FC236}">
                <a16:creationId xmlns:a16="http://schemas.microsoft.com/office/drawing/2014/main" id="{B34F433E-A250-43CE-88BC-3221AAA152C4}"/>
              </a:ext>
            </a:extLst>
          </p:cNvPr>
          <p:cNvSpPr>
            <a:spLocks noGrp="1"/>
          </p:cNvSpPr>
          <p:nvPr>
            <p:ph idx="1"/>
          </p:nvPr>
        </p:nvSpPr>
        <p:spPr/>
        <p:txBody>
          <a:bodyPr/>
          <a:lstStyle/>
          <a:p>
            <a:pPr marL="0" lvl="0" indent="0" algn="ctr">
              <a:buNone/>
            </a:pPr>
            <a:r>
              <a:rPr lang="en-GB" dirty="0">
                <a:solidFill>
                  <a:prstClr val="black"/>
                </a:solidFill>
              </a:rPr>
              <a:t>I will read aloud each spelling with our phoneme of the week and our statutory words. </a:t>
            </a:r>
          </a:p>
          <a:p>
            <a:pPr marL="0" lvl="0" indent="0" algn="ctr">
              <a:buNone/>
            </a:pPr>
            <a:endParaRPr lang="en-GB" dirty="0">
              <a:solidFill>
                <a:prstClr val="black"/>
              </a:solidFill>
            </a:endParaRPr>
          </a:p>
          <a:p>
            <a:pPr marL="0" lvl="0" indent="0" algn="ctr">
              <a:buNone/>
            </a:pPr>
            <a:r>
              <a:rPr lang="en-GB" dirty="0">
                <a:solidFill>
                  <a:prstClr val="black"/>
                </a:solidFill>
              </a:rPr>
              <a:t>1 point for the phoneme spelt correctly </a:t>
            </a:r>
            <a:r>
              <a:rPr lang="en-US" dirty="0">
                <a:solidFill>
                  <a:prstClr val="black"/>
                </a:solidFill>
              </a:rPr>
              <a:t>–</a:t>
            </a:r>
            <a:r>
              <a:rPr lang="en-US" dirty="0" err="1">
                <a:solidFill>
                  <a:prstClr val="black"/>
                </a:solidFill>
              </a:rPr>
              <a:t>cial</a:t>
            </a:r>
            <a:r>
              <a:rPr lang="en-US" dirty="0">
                <a:solidFill>
                  <a:prstClr val="black"/>
                </a:solidFill>
              </a:rPr>
              <a:t>/-</a:t>
            </a:r>
            <a:r>
              <a:rPr lang="en-US" dirty="0" err="1">
                <a:solidFill>
                  <a:prstClr val="black"/>
                </a:solidFill>
              </a:rPr>
              <a:t>tial</a:t>
            </a:r>
            <a:endParaRPr lang="en-US" dirty="0"/>
          </a:p>
          <a:p>
            <a:pPr marL="0" lvl="0" indent="0" algn="ctr">
              <a:buNone/>
            </a:pPr>
            <a:r>
              <a:rPr lang="en-GB" dirty="0">
                <a:solidFill>
                  <a:prstClr val="black"/>
                </a:solidFill>
              </a:rPr>
              <a:t>2 points for the whole word spelt correctly. </a:t>
            </a:r>
          </a:p>
          <a:p>
            <a:pPr marL="0" lvl="0" indent="0" algn="ctr">
              <a:buNone/>
            </a:pP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298643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485</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Spelling week 2 Spring 1</vt:lpstr>
      <vt:lpstr>Monday – Sound of the week: Phoneme: /shul/  Written: Grapheme – tial/cial  Sort the words into the different groups</vt:lpstr>
      <vt:lpstr>This weeks words: initial facial torrential crucial potential financial commercial residential  Statutory words (Y5/6) communicate community    </vt:lpstr>
      <vt:lpstr>Syllables</vt:lpstr>
      <vt:lpstr>Tuesday - Spellings: partner test</vt:lpstr>
      <vt:lpstr>Wednesday - Spelling: sound analysis and handwriting (sound buttons)</vt:lpstr>
      <vt:lpstr>Thursday - Sound of the week: Phoneme: /shul/  Written: Grapheme – tial/cial  Copy the sentences into your handwriting books – neatly and correctly – underline your spelling words</vt:lpstr>
      <vt:lpstr> The rain today was so bad, it was almost torrential. The teacher asked us to initial our classwork so she knew who the work belonged to. Mum said, “I want to go for a facial on Saturday because I need a treat.” The instructor told us that it was crucial that we listened to the rules of the game. The new footballer in our local team is showing lots of potential as he has scored two goals already. Mr Poe in our shared reading book, worked in a bank in the financial district. In year 6, the class goes on a residential where they take part in lots of fun activities. I watched a new Christmas commercial last night. Statutory words (Y5/6) We can use a mobile phone to communicate with somebody else. Our local community is Mobberley village and our school.    </vt:lpstr>
      <vt:lpstr>Friday - Spellings: Test: Adult led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week 1</dc:title>
  <dc:creator>Kirsten Rainbow</dc:creator>
  <cp:lastModifiedBy>kwhalley@Mobberley.local</cp:lastModifiedBy>
  <cp:revision>28</cp:revision>
  <dcterms:created xsi:type="dcterms:W3CDTF">2021-11-04T14:23:22Z</dcterms:created>
  <dcterms:modified xsi:type="dcterms:W3CDTF">2023-01-12T13:49:54Z</dcterms:modified>
</cp:coreProperties>
</file>