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5" r:id="rId5"/>
    <p:sldId id="258" r:id="rId6"/>
    <p:sldId id="259" r:id="rId7"/>
    <p:sldId id="263" r:id="rId8"/>
    <p:sldId id="264"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9" autoAdjust="0"/>
    <p:restoredTop sz="94660"/>
  </p:normalViewPr>
  <p:slideViewPr>
    <p:cSldViewPr snapToGrid="0">
      <p:cViewPr varScale="1">
        <p:scale>
          <a:sx n="89" d="100"/>
          <a:sy n="89" d="100"/>
        </p:scale>
        <p:origin x="200" y="1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DE6F-6606-4001-B89C-7B09271776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8FCB178-162D-490D-8D17-C99769DF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FDF8A78-4ED6-4A8C-900A-B2F5214EEBDB}"/>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5" name="Footer Placeholder 4">
            <a:extLst>
              <a:ext uri="{FF2B5EF4-FFF2-40B4-BE49-F238E27FC236}">
                <a16:creationId xmlns:a16="http://schemas.microsoft.com/office/drawing/2014/main" id="{0C0A2116-4A62-4973-B508-F6F1662078C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4084692-7245-426C-89D6-9C417BA4EF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30774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BEA14-AD46-45AA-AF47-173DD802FA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BBF73E-7E16-4A63-AF2D-D1FC1761547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A9480C-2BEC-4E05-86FC-4C3DDBA6C728}"/>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5" name="Footer Placeholder 4">
            <a:extLst>
              <a:ext uri="{FF2B5EF4-FFF2-40B4-BE49-F238E27FC236}">
                <a16:creationId xmlns:a16="http://schemas.microsoft.com/office/drawing/2014/main" id="{C6FB25FA-F047-4277-89DF-EE7E601E6C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3A2FF7-0CC8-409C-8D83-7B8177E7DA31}"/>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0539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1D638A-9872-433F-B118-3F7C76D02D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BCF10A-C596-4E1C-A1CD-76562E814F0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D615E9-B77E-4A94-B1C3-CBF586FAF6A9}"/>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5" name="Footer Placeholder 4">
            <a:extLst>
              <a:ext uri="{FF2B5EF4-FFF2-40B4-BE49-F238E27FC236}">
                <a16:creationId xmlns:a16="http://schemas.microsoft.com/office/drawing/2014/main" id="{724A9B23-E00E-4518-B0C6-21A0E5CAA11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CDC229-FF5B-4C7A-B3AC-5B96652635AF}"/>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403511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237F-7D59-44B9-8DC4-526121435D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12FF21-DFCD-40BE-8543-DE6ECB76A9A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BA5C63-DE36-44C5-BF4B-4F6C11968E98}"/>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5" name="Footer Placeholder 4">
            <a:extLst>
              <a:ext uri="{FF2B5EF4-FFF2-40B4-BE49-F238E27FC236}">
                <a16:creationId xmlns:a16="http://schemas.microsoft.com/office/drawing/2014/main" id="{719A6765-406B-49A8-AB5A-60465BBBB48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5C3370-9E99-4FCF-91CF-6BCC59BCBAE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17243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D91B-A777-41AB-8DF5-E43EE69DAD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05E800-FDFC-402E-9238-771258A2C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3D743A-3D25-4F0C-8925-16AC77D0D3B4}"/>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5" name="Footer Placeholder 4">
            <a:extLst>
              <a:ext uri="{FF2B5EF4-FFF2-40B4-BE49-F238E27FC236}">
                <a16:creationId xmlns:a16="http://schemas.microsoft.com/office/drawing/2014/main" id="{B1B3F302-A38F-424B-956F-63594562C1E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737CBC4-6125-4E99-82EA-DAE0FDC03BA6}"/>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24438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EDE9-9BD6-4702-B3B4-27751001959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2CCA78-3EB0-49FC-BC17-1D6105077D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728D11-9DAB-492A-A24B-B0FA01B643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A921F02-6E36-438B-BC5E-47284E7FBC3B}"/>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6" name="Footer Placeholder 5">
            <a:extLst>
              <a:ext uri="{FF2B5EF4-FFF2-40B4-BE49-F238E27FC236}">
                <a16:creationId xmlns:a16="http://schemas.microsoft.com/office/drawing/2014/main" id="{87EE424D-7693-4ABF-B0EC-2B58F6E3F91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76B339C-789C-4EC4-A69E-68B9387EBCF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1467424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60B1-7864-454D-8249-B1897650C65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CED7E7-ADB3-42C0-AF2B-521B9A341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819D308-5F45-435D-B85B-D2117AAFFBE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AB27D9-08A5-4D09-9E48-F3688CB88E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F0AB30-A2B0-4FF1-8F01-EF4BCC4AA4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BC0C5B-7912-4892-9AD0-5153E1657DBB}"/>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8" name="Footer Placeholder 7">
            <a:extLst>
              <a:ext uri="{FF2B5EF4-FFF2-40B4-BE49-F238E27FC236}">
                <a16:creationId xmlns:a16="http://schemas.microsoft.com/office/drawing/2014/main" id="{B7E1BE69-9DD1-451A-8DB2-CC63F70116B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43E8B25-4FC4-4F46-A9D4-B66D74FF651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46532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8AF94-45F8-407C-AB67-7B07A0E17BA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398EFB-EAE3-47EA-B36E-10A3717B4229}"/>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4" name="Footer Placeholder 3">
            <a:extLst>
              <a:ext uri="{FF2B5EF4-FFF2-40B4-BE49-F238E27FC236}">
                <a16:creationId xmlns:a16="http://schemas.microsoft.com/office/drawing/2014/main" id="{FE6F4032-3FEC-498B-BDE6-D6B8DEDA49FE}"/>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816F665-E023-4121-92DB-11F1F9E4403E}"/>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35424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BA2C4-101C-4639-888B-EF3F8350D7F7}"/>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3" name="Footer Placeholder 2">
            <a:extLst>
              <a:ext uri="{FF2B5EF4-FFF2-40B4-BE49-F238E27FC236}">
                <a16:creationId xmlns:a16="http://schemas.microsoft.com/office/drawing/2014/main" id="{6D37FBD1-36BF-4452-9C6B-0130169D6648}"/>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38A035A-AEDB-41BF-A517-C243D6B387D9}"/>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468833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D9AD9-AB47-4B59-8DBC-AFD2D4A386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B00978-31B4-4892-98F3-E9B4E412BB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E4F29E-11EE-4597-81F5-A329F3EC8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9BA1ED-9761-4295-B16A-2941AAFAADC6}"/>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6" name="Footer Placeholder 5">
            <a:extLst>
              <a:ext uri="{FF2B5EF4-FFF2-40B4-BE49-F238E27FC236}">
                <a16:creationId xmlns:a16="http://schemas.microsoft.com/office/drawing/2014/main" id="{0827B0CC-6941-4484-A1EA-90B3AA1B88E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0A658F-8E2C-4E93-BDDB-EDB7A88DFC60}"/>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3907064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1A1D2-421A-4C4E-83ED-FAE774973D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2C91632-ED56-414B-A33A-C706BE444B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B7E7F59-E4D9-4CDB-B219-1029C2DD7C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2790351-EA1B-4CFA-A749-AC951919B58F}"/>
              </a:ext>
            </a:extLst>
          </p:cNvPr>
          <p:cNvSpPr>
            <a:spLocks noGrp="1"/>
          </p:cNvSpPr>
          <p:nvPr>
            <p:ph type="dt" sz="half" idx="10"/>
          </p:nvPr>
        </p:nvSpPr>
        <p:spPr/>
        <p:txBody>
          <a:bodyPr/>
          <a:lstStyle/>
          <a:p>
            <a:fld id="{00F3F377-1336-43F5-B5FB-548EE1C05441}" type="datetimeFigureOut">
              <a:rPr lang="en-GB" smtClean="0"/>
              <a:t>25/01/2023</a:t>
            </a:fld>
            <a:endParaRPr lang="en-GB" dirty="0"/>
          </a:p>
        </p:txBody>
      </p:sp>
      <p:sp>
        <p:nvSpPr>
          <p:cNvPr id="6" name="Footer Placeholder 5">
            <a:extLst>
              <a:ext uri="{FF2B5EF4-FFF2-40B4-BE49-F238E27FC236}">
                <a16:creationId xmlns:a16="http://schemas.microsoft.com/office/drawing/2014/main" id="{6A8B5DE2-BA4C-4F4C-8D49-F75D6A92184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E65BED1-AD69-4407-927F-55DF17200558}"/>
              </a:ext>
            </a:extLst>
          </p:cNvPr>
          <p:cNvSpPr>
            <a:spLocks noGrp="1"/>
          </p:cNvSpPr>
          <p:nvPr>
            <p:ph type="sldNum" sz="quarter" idx="12"/>
          </p:nvPr>
        </p:nvSpPr>
        <p:spPr/>
        <p:txBody>
          <a:bodyPr/>
          <a:lstStyle/>
          <a:p>
            <a:fld id="{4862AF52-2A28-448B-A9A1-9C065320C071}" type="slidenum">
              <a:rPr lang="en-GB" smtClean="0"/>
              <a:t>‹#›</a:t>
            </a:fld>
            <a:endParaRPr lang="en-GB" dirty="0"/>
          </a:p>
        </p:txBody>
      </p:sp>
    </p:spTree>
    <p:extLst>
      <p:ext uri="{BB962C8B-B14F-4D97-AF65-F5344CB8AC3E}">
        <p14:creationId xmlns:p14="http://schemas.microsoft.com/office/powerpoint/2010/main" val="215749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93234E-EA59-470C-86E1-A7A5B5BA86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AD23FA-0C53-4E54-A0C7-B34D06DC1E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B306C4-BC05-4FA5-B344-1D48F40021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F3F377-1336-43F5-B5FB-548EE1C05441}" type="datetimeFigureOut">
              <a:rPr lang="en-GB" smtClean="0"/>
              <a:t>25/01/2023</a:t>
            </a:fld>
            <a:endParaRPr lang="en-GB" dirty="0"/>
          </a:p>
        </p:txBody>
      </p:sp>
      <p:sp>
        <p:nvSpPr>
          <p:cNvPr id="5" name="Footer Placeholder 4">
            <a:extLst>
              <a:ext uri="{FF2B5EF4-FFF2-40B4-BE49-F238E27FC236}">
                <a16:creationId xmlns:a16="http://schemas.microsoft.com/office/drawing/2014/main" id="{5441BFFE-CF2F-447E-8414-9AFDA00A4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8274D600-82B2-45E6-A873-F67AC76301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2AF52-2A28-448B-A9A1-9C065320C071}" type="slidenum">
              <a:rPr lang="en-GB" smtClean="0"/>
              <a:t>‹#›</a:t>
            </a:fld>
            <a:endParaRPr lang="en-GB" dirty="0"/>
          </a:p>
        </p:txBody>
      </p:sp>
    </p:spTree>
    <p:extLst>
      <p:ext uri="{BB962C8B-B14F-4D97-AF65-F5344CB8AC3E}">
        <p14:creationId xmlns:p14="http://schemas.microsoft.com/office/powerpoint/2010/main" val="410299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0E6B-E24A-4E67-9CF9-54CBFAAA853C}"/>
              </a:ext>
            </a:extLst>
          </p:cNvPr>
          <p:cNvSpPr>
            <a:spLocks noGrp="1"/>
          </p:cNvSpPr>
          <p:nvPr>
            <p:ph type="ctrTitle"/>
          </p:nvPr>
        </p:nvSpPr>
        <p:spPr/>
        <p:txBody>
          <a:bodyPr/>
          <a:lstStyle/>
          <a:p>
            <a:r>
              <a:rPr lang="en-GB" dirty="0"/>
              <a:t>Spelling week 4</a:t>
            </a:r>
            <a:br>
              <a:rPr lang="en-GB" dirty="0"/>
            </a:br>
            <a:r>
              <a:rPr lang="en-GB" dirty="0"/>
              <a:t>Spring 1</a:t>
            </a:r>
          </a:p>
        </p:txBody>
      </p:sp>
      <p:sp>
        <p:nvSpPr>
          <p:cNvPr id="3" name="Subtitle 2">
            <a:extLst>
              <a:ext uri="{FF2B5EF4-FFF2-40B4-BE49-F238E27FC236}">
                <a16:creationId xmlns:a16="http://schemas.microsoft.com/office/drawing/2014/main" id="{7C94C423-96AF-41D7-B5B0-E21D185E8619}"/>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445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09625" y="1242112"/>
            <a:ext cx="10515600" cy="1325563"/>
          </a:xfrm>
        </p:spPr>
        <p:txBody>
          <a:bodyPr>
            <a:normAutofit fontScale="90000"/>
          </a:bodyPr>
          <a:lstStyle/>
          <a:p>
            <a:r>
              <a:rPr lang="en-GB" b="1" u="sng" dirty="0"/>
              <a:t>Monday</a:t>
            </a:r>
            <a:r>
              <a:rPr lang="en-GB" dirty="0"/>
              <a:t> – Sound of the week: Phoneme: /</a:t>
            </a:r>
            <a:r>
              <a:rPr lang="en-GB" dirty="0" err="1"/>
              <a:t>ew</a:t>
            </a:r>
            <a:r>
              <a:rPr lang="en-GB" dirty="0"/>
              <a:t>/u/o-e/o/aw/ </a:t>
            </a:r>
            <a:br>
              <a:rPr lang="en-GB" dirty="0"/>
            </a:br>
            <a:r>
              <a:rPr lang="en-GB" dirty="0"/>
              <a:t>Written: Grapheme – </a:t>
            </a:r>
            <a:r>
              <a:rPr lang="en-GB" b="1" dirty="0" err="1"/>
              <a:t>ough</a:t>
            </a:r>
            <a:r>
              <a:rPr lang="en-GB" b="1" dirty="0"/>
              <a:t> </a:t>
            </a:r>
            <a:br>
              <a:rPr lang="en-GB" dirty="0"/>
            </a:br>
            <a:br>
              <a:rPr lang="en-GB" dirty="0"/>
            </a:br>
            <a:r>
              <a:rPr lang="en-GB" dirty="0"/>
              <a:t>Sort the words into the different groups – phonemes (sounds)</a:t>
            </a:r>
          </a:p>
        </p:txBody>
      </p:sp>
      <p:graphicFrame>
        <p:nvGraphicFramePr>
          <p:cNvPr id="4" name="Table 3">
            <a:extLst>
              <a:ext uri="{FF2B5EF4-FFF2-40B4-BE49-F238E27FC236}">
                <a16:creationId xmlns:a16="http://schemas.microsoft.com/office/drawing/2014/main" id="{DEB8662D-E55C-A846-82CB-55842585369B}"/>
              </a:ext>
            </a:extLst>
          </p:cNvPr>
          <p:cNvGraphicFramePr>
            <a:graphicFrameLocks noGrp="1"/>
          </p:cNvGraphicFramePr>
          <p:nvPr>
            <p:extLst>
              <p:ext uri="{D42A27DB-BD31-4B8C-83A1-F6EECF244321}">
                <p14:modId xmlns:p14="http://schemas.microsoft.com/office/powerpoint/2010/main" val="877453681"/>
              </p:ext>
            </p:extLst>
          </p:nvPr>
        </p:nvGraphicFramePr>
        <p:xfrm>
          <a:off x="1531937" y="3674745"/>
          <a:ext cx="8128000" cy="292608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934682682"/>
                    </a:ext>
                  </a:extLst>
                </a:gridCol>
                <a:gridCol w="1625600">
                  <a:extLst>
                    <a:ext uri="{9D8B030D-6E8A-4147-A177-3AD203B41FA5}">
                      <a16:colId xmlns:a16="http://schemas.microsoft.com/office/drawing/2014/main" val="2923155728"/>
                    </a:ext>
                  </a:extLst>
                </a:gridCol>
                <a:gridCol w="1625600">
                  <a:extLst>
                    <a:ext uri="{9D8B030D-6E8A-4147-A177-3AD203B41FA5}">
                      <a16:colId xmlns:a16="http://schemas.microsoft.com/office/drawing/2014/main" val="1616363018"/>
                    </a:ext>
                  </a:extLst>
                </a:gridCol>
                <a:gridCol w="1625600">
                  <a:extLst>
                    <a:ext uri="{9D8B030D-6E8A-4147-A177-3AD203B41FA5}">
                      <a16:colId xmlns:a16="http://schemas.microsoft.com/office/drawing/2014/main" val="1695449917"/>
                    </a:ext>
                  </a:extLst>
                </a:gridCol>
                <a:gridCol w="1625600">
                  <a:extLst>
                    <a:ext uri="{9D8B030D-6E8A-4147-A177-3AD203B41FA5}">
                      <a16:colId xmlns:a16="http://schemas.microsoft.com/office/drawing/2014/main" val="2041389932"/>
                    </a:ext>
                  </a:extLst>
                </a:gridCol>
              </a:tblGrid>
              <a:tr h="370840">
                <a:tc>
                  <a:txBody>
                    <a:bodyPr/>
                    <a:lstStyle/>
                    <a:p>
                      <a:pPr algn="ctr"/>
                      <a:r>
                        <a:rPr lang="en-US" sz="3600" dirty="0" err="1">
                          <a:solidFill>
                            <a:schemeClr val="bg1"/>
                          </a:solidFill>
                        </a:rPr>
                        <a:t>ew</a:t>
                      </a:r>
                      <a:endParaRPr lang="en-US" sz="3600" dirty="0">
                        <a:solidFill>
                          <a:schemeClr val="bg1"/>
                        </a:solidFill>
                      </a:endParaRPr>
                    </a:p>
                  </a:txBody>
                  <a:tcPr/>
                </a:tc>
                <a:tc>
                  <a:txBody>
                    <a:bodyPr/>
                    <a:lstStyle/>
                    <a:p>
                      <a:pPr algn="ctr"/>
                      <a:r>
                        <a:rPr lang="en-US" sz="3600" dirty="0">
                          <a:solidFill>
                            <a:schemeClr val="bg1"/>
                          </a:solidFill>
                        </a:rPr>
                        <a:t>u</a:t>
                      </a:r>
                    </a:p>
                  </a:txBody>
                  <a:tcPr/>
                </a:tc>
                <a:tc>
                  <a:txBody>
                    <a:bodyPr/>
                    <a:lstStyle/>
                    <a:p>
                      <a:pPr algn="ctr"/>
                      <a:r>
                        <a:rPr lang="en-US" sz="3600" dirty="0">
                          <a:solidFill>
                            <a:schemeClr val="bg1"/>
                          </a:solidFill>
                        </a:rPr>
                        <a:t>o-e</a:t>
                      </a:r>
                    </a:p>
                  </a:txBody>
                  <a:tcPr/>
                </a:tc>
                <a:tc>
                  <a:txBody>
                    <a:bodyPr/>
                    <a:lstStyle/>
                    <a:p>
                      <a:pPr algn="ctr"/>
                      <a:r>
                        <a:rPr lang="en-US" sz="3600" dirty="0">
                          <a:solidFill>
                            <a:schemeClr val="bg1"/>
                          </a:solidFill>
                        </a:rPr>
                        <a:t>o</a:t>
                      </a:r>
                    </a:p>
                  </a:txBody>
                  <a:tcPr/>
                </a:tc>
                <a:tc>
                  <a:txBody>
                    <a:bodyPr/>
                    <a:lstStyle/>
                    <a:p>
                      <a:pPr algn="ctr"/>
                      <a:r>
                        <a:rPr lang="en-US" sz="3600" dirty="0">
                          <a:solidFill>
                            <a:schemeClr val="bg1"/>
                          </a:solidFill>
                        </a:rPr>
                        <a:t>aw</a:t>
                      </a:r>
                    </a:p>
                  </a:txBody>
                  <a:tcPr/>
                </a:tc>
                <a:extLst>
                  <a:ext uri="{0D108BD9-81ED-4DB2-BD59-A6C34878D82A}">
                    <a16:rowId xmlns:a16="http://schemas.microsoft.com/office/drawing/2014/main" val="1805210605"/>
                  </a:ext>
                </a:extLst>
              </a:tr>
              <a:tr h="370840">
                <a:tc>
                  <a:txBody>
                    <a:bodyPr/>
                    <a:lstStyle/>
                    <a:p>
                      <a:endParaRPr lang="en-US" sz="3600" dirty="0"/>
                    </a:p>
                    <a:p>
                      <a:endParaRPr lang="en-US" sz="3600" dirty="0"/>
                    </a:p>
                    <a:p>
                      <a:endParaRPr lang="en-US" sz="3600" dirty="0"/>
                    </a:p>
                    <a:p>
                      <a:endParaRPr lang="en-US" sz="3600" dirty="0"/>
                    </a:p>
                  </a:txBody>
                  <a:tcPr/>
                </a:tc>
                <a:tc>
                  <a:txBody>
                    <a:bodyPr/>
                    <a:lstStyle/>
                    <a:p>
                      <a:endParaRPr lang="en-US" sz="3600"/>
                    </a:p>
                  </a:txBody>
                  <a:tcPr/>
                </a:tc>
                <a:tc>
                  <a:txBody>
                    <a:bodyPr/>
                    <a:lstStyle/>
                    <a:p>
                      <a:endParaRPr lang="en-US" sz="3600" dirty="0"/>
                    </a:p>
                  </a:txBody>
                  <a:tcPr/>
                </a:tc>
                <a:tc>
                  <a:txBody>
                    <a:bodyPr/>
                    <a:lstStyle/>
                    <a:p>
                      <a:endParaRPr lang="en-US" sz="3600"/>
                    </a:p>
                  </a:txBody>
                  <a:tcPr/>
                </a:tc>
                <a:tc>
                  <a:txBody>
                    <a:bodyPr/>
                    <a:lstStyle/>
                    <a:p>
                      <a:endParaRPr lang="en-US" sz="3600" dirty="0"/>
                    </a:p>
                  </a:txBody>
                  <a:tcPr/>
                </a:tc>
                <a:extLst>
                  <a:ext uri="{0D108BD9-81ED-4DB2-BD59-A6C34878D82A}">
                    <a16:rowId xmlns:a16="http://schemas.microsoft.com/office/drawing/2014/main" val="3882917632"/>
                  </a:ext>
                </a:extLst>
              </a:tr>
            </a:tbl>
          </a:graphicData>
        </a:graphic>
      </p:graphicFrame>
    </p:spTree>
    <p:extLst>
      <p:ext uri="{BB962C8B-B14F-4D97-AF65-F5344CB8AC3E}">
        <p14:creationId xmlns:p14="http://schemas.microsoft.com/office/powerpoint/2010/main" val="275502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8C8F-E07E-0B43-B279-89C422BB2222}"/>
              </a:ext>
            </a:extLst>
          </p:cNvPr>
          <p:cNvSpPr>
            <a:spLocks noGrp="1"/>
          </p:cNvSpPr>
          <p:nvPr>
            <p:ph type="title"/>
          </p:nvPr>
        </p:nvSpPr>
        <p:spPr>
          <a:xfrm>
            <a:off x="669944" y="4317825"/>
            <a:ext cx="10515600" cy="511352"/>
          </a:xfrm>
        </p:spPr>
        <p:txBody>
          <a:bodyPr>
            <a:normAutofit fontScale="90000"/>
          </a:bodyPr>
          <a:lstStyle/>
          <a:p>
            <a:pPr algn="ctr"/>
            <a:r>
              <a:rPr lang="en-US" sz="4000" b="1" u="sng" dirty="0"/>
              <a:t>This weeks words</a:t>
            </a:r>
            <a:r>
              <a:rPr lang="en-US" sz="4000" b="1" dirty="0"/>
              <a:t>:</a:t>
            </a:r>
            <a:br>
              <a:rPr lang="en-US" sz="4000" b="1" dirty="0"/>
            </a:br>
            <a:r>
              <a:rPr lang="en-US" dirty="0"/>
              <a:t>rough</a:t>
            </a:r>
            <a:br>
              <a:rPr lang="en-GB" dirty="0"/>
            </a:br>
            <a:r>
              <a:rPr lang="en-GB" dirty="0"/>
              <a:t>enough</a:t>
            </a:r>
            <a:br>
              <a:rPr lang="en-GB" dirty="0"/>
            </a:br>
            <a:r>
              <a:rPr lang="en-GB" dirty="0"/>
              <a:t>although</a:t>
            </a:r>
            <a:br>
              <a:rPr lang="en-GB" dirty="0"/>
            </a:br>
            <a:r>
              <a:rPr lang="en-GB" dirty="0"/>
              <a:t>thought</a:t>
            </a:r>
            <a:br>
              <a:rPr lang="en-GB" dirty="0"/>
            </a:br>
            <a:r>
              <a:rPr lang="en-GB" dirty="0"/>
              <a:t>cough</a:t>
            </a:r>
            <a:br>
              <a:rPr lang="en-GB" dirty="0"/>
            </a:br>
            <a:r>
              <a:rPr lang="en-GB" dirty="0"/>
              <a:t>through</a:t>
            </a:r>
            <a:br>
              <a:rPr lang="en-GB" dirty="0"/>
            </a:br>
            <a:r>
              <a:rPr lang="en-GB" dirty="0"/>
              <a:t>brought</a:t>
            </a:r>
            <a:br>
              <a:rPr lang="en-GB" dirty="0"/>
            </a:br>
            <a:r>
              <a:rPr lang="en-GB" dirty="0"/>
              <a:t>bought</a:t>
            </a:r>
            <a:br>
              <a:rPr lang="en-GB" sz="2800" dirty="0"/>
            </a:br>
            <a:br>
              <a:rPr lang="en-US" sz="4000" b="1" dirty="0">
                <a:solidFill>
                  <a:srgbClr val="FF0000"/>
                </a:solidFill>
              </a:rPr>
            </a:br>
            <a:r>
              <a:rPr lang="en-US" sz="4000" b="1" u="sng" dirty="0">
                <a:solidFill>
                  <a:srgbClr val="0070C0"/>
                </a:solidFill>
              </a:rPr>
              <a:t>Statutory words (Y5/6)</a:t>
            </a:r>
            <a:br>
              <a:rPr lang="en-US" sz="4000" b="1" u="sng" dirty="0">
                <a:solidFill>
                  <a:srgbClr val="FF0000"/>
                </a:solidFill>
              </a:rPr>
            </a:br>
            <a:r>
              <a:rPr lang="en-US" sz="4000" b="1" dirty="0">
                <a:solidFill>
                  <a:srgbClr val="FF0000"/>
                </a:solidFill>
              </a:rPr>
              <a:t>competition</a:t>
            </a:r>
            <a:br>
              <a:rPr lang="en-US" sz="4000" b="1" dirty="0">
                <a:solidFill>
                  <a:srgbClr val="FF0000"/>
                </a:solidFill>
              </a:rPr>
            </a:br>
            <a:r>
              <a:rPr lang="en-US" sz="4000" b="1" dirty="0">
                <a:solidFill>
                  <a:srgbClr val="FF0000"/>
                </a:solidFill>
              </a:rPr>
              <a:t>conscience</a:t>
            </a:r>
            <a:br>
              <a:rPr lang="en-US" b="1" dirty="0"/>
            </a:br>
            <a:br>
              <a:rPr lang="en-US" b="1" dirty="0"/>
            </a:br>
            <a:br>
              <a:rPr lang="en-US" b="1" dirty="0"/>
            </a:br>
            <a:br>
              <a:rPr lang="en-US" b="1" dirty="0"/>
            </a:br>
            <a:endParaRPr lang="en-US" b="1" dirty="0"/>
          </a:p>
        </p:txBody>
      </p:sp>
    </p:spTree>
    <p:extLst>
      <p:ext uri="{BB962C8B-B14F-4D97-AF65-F5344CB8AC3E}">
        <p14:creationId xmlns:p14="http://schemas.microsoft.com/office/powerpoint/2010/main" val="198930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CEED-05BD-8143-9871-B187909D73FE}"/>
              </a:ext>
            </a:extLst>
          </p:cNvPr>
          <p:cNvSpPr>
            <a:spLocks noGrp="1"/>
          </p:cNvSpPr>
          <p:nvPr>
            <p:ph type="title"/>
          </p:nvPr>
        </p:nvSpPr>
        <p:spPr>
          <a:xfrm>
            <a:off x="838200" y="151117"/>
            <a:ext cx="10515600" cy="1325563"/>
          </a:xfrm>
        </p:spPr>
        <p:txBody>
          <a:bodyPr/>
          <a:lstStyle/>
          <a:p>
            <a:pPr algn="ctr"/>
            <a:r>
              <a:rPr lang="en-US" b="1" u="sng" dirty="0"/>
              <a:t>Syllables</a:t>
            </a:r>
          </a:p>
        </p:txBody>
      </p:sp>
      <p:grpSp>
        <p:nvGrpSpPr>
          <p:cNvPr id="15" name="Group 14">
            <a:extLst>
              <a:ext uri="{FF2B5EF4-FFF2-40B4-BE49-F238E27FC236}">
                <a16:creationId xmlns:a16="http://schemas.microsoft.com/office/drawing/2014/main" id="{F8F48B33-E0A1-4D7D-9BB1-9A34102D0B40}"/>
              </a:ext>
            </a:extLst>
          </p:cNvPr>
          <p:cNvGrpSpPr/>
          <p:nvPr/>
        </p:nvGrpSpPr>
        <p:grpSpPr>
          <a:xfrm>
            <a:off x="2051248" y="910924"/>
            <a:ext cx="7162996" cy="2031325"/>
            <a:chOff x="2617141" y="892336"/>
            <a:chExt cx="7162996" cy="2031325"/>
          </a:xfrm>
        </p:grpSpPr>
        <p:sp>
          <p:nvSpPr>
            <p:cNvPr id="3" name="TextBox 2">
              <a:extLst>
                <a:ext uri="{FF2B5EF4-FFF2-40B4-BE49-F238E27FC236}">
                  <a16:creationId xmlns:a16="http://schemas.microsoft.com/office/drawing/2014/main" id="{725CB65A-1144-484C-BC1C-D72B18CA29E3}"/>
                </a:ext>
              </a:extLst>
            </p:cNvPr>
            <p:cNvSpPr txBox="1"/>
            <p:nvPr/>
          </p:nvSpPr>
          <p:spPr>
            <a:xfrm>
              <a:off x="2617141" y="1506022"/>
              <a:ext cx="3025700" cy="369332"/>
            </a:xfrm>
            <a:prstGeom prst="rect">
              <a:avLst/>
            </a:prstGeom>
            <a:noFill/>
          </p:spPr>
          <p:txBody>
            <a:bodyPr wrap="none" rtlCol="0">
              <a:spAutoFit/>
            </a:bodyPr>
            <a:lstStyle/>
            <a:p>
              <a:r>
                <a:rPr lang="en-US" dirty="0"/>
                <a:t>Which words have 1 syllable?</a:t>
              </a:r>
            </a:p>
          </p:txBody>
        </p:sp>
        <p:sp>
          <p:nvSpPr>
            <p:cNvPr id="9" name="TextBox 8">
              <a:extLst>
                <a:ext uri="{FF2B5EF4-FFF2-40B4-BE49-F238E27FC236}">
                  <a16:creationId xmlns:a16="http://schemas.microsoft.com/office/drawing/2014/main" id="{A1AE2E6A-DC6D-4BB2-A524-B715CDB7A737}"/>
                </a:ext>
              </a:extLst>
            </p:cNvPr>
            <p:cNvSpPr txBox="1"/>
            <p:nvPr/>
          </p:nvSpPr>
          <p:spPr>
            <a:xfrm>
              <a:off x="8810513" y="892336"/>
              <a:ext cx="969624" cy="2031325"/>
            </a:xfrm>
            <a:prstGeom prst="rect">
              <a:avLst/>
            </a:prstGeom>
            <a:noFill/>
          </p:spPr>
          <p:txBody>
            <a:bodyPr wrap="none" rtlCol="0">
              <a:spAutoFit/>
            </a:bodyPr>
            <a:lstStyle/>
            <a:p>
              <a:r>
                <a:rPr lang="en-GB" dirty="0"/>
                <a:t>rough</a:t>
              </a:r>
            </a:p>
            <a:p>
              <a:r>
                <a:rPr lang="en-GB" dirty="0"/>
                <a:t>thought</a:t>
              </a:r>
            </a:p>
            <a:p>
              <a:r>
                <a:rPr lang="en-GB" dirty="0"/>
                <a:t>cough</a:t>
              </a:r>
            </a:p>
            <a:p>
              <a:r>
                <a:rPr lang="en-GB" dirty="0"/>
                <a:t>through</a:t>
              </a:r>
            </a:p>
            <a:p>
              <a:r>
                <a:rPr lang="en-GB" dirty="0"/>
                <a:t>brought</a:t>
              </a:r>
            </a:p>
            <a:p>
              <a:r>
                <a:rPr lang="en-GB" dirty="0"/>
                <a:t>bought</a:t>
              </a:r>
            </a:p>
            <a:p>
              <a:endParaRPr lang="en-GB" dirty="0"/>
            </a:p>
          </p:txBody>
        </p:sp>
      </p:grpSp>
      <p:grpSp>
        <p:nvGrpSpPr>
          <p:cNvPr id="14" name="Group 13">
            <a:extLst>
              <a:ext uri="{FF2B5EF4-FFF2-40B4-BE49-F238E27FC236}">
                <a16:creationId xmlns:a16="http://schemas.microsoft.com/office/drawing/2014/main" id="{43DB0798-0615-4AF3-9073-B0F200E40ADF}"/>
              </a:ext>
            </a:extLst>
          </p:cNvPr>
          <p:cNvGrpSpPr/>
          <p:nvPr/>
        </p:nvGrpSpPr>
        <p:grpSpPr>
          <a:xfrm>
            <a:off x="2051248" y="3083359"/>
            <a:ext cx="7333144" cy="923330"/>
            <a:chOff x="2504407" y="2211085"/>
            <a:chExt cx="7333144" cy="923330"/>
          </a:xfrm>
        </p:grpSpPr>
        <p:sp>
          <p:nvSpPr>
            <p:cNvPr id="5" name="TextBox 4">
              <a:extLst>
                <a:ext uri="{FF2B5EF4-FFF2-40B4-BE49-F238E27FC236}">
                  <a16:creationId xmlns:a16="http://schemas.microsoft.com/office/drawing/2014/main" id="{5A0EDEE5-052C-0B42-9FEC-166D6578D236}"/>
                </a:ext>
              </a:extLst>
            </p:cNvPr>
            <p:cNvSpPr txBox="1"/>
            <p:nvPr/>
          </p:nvSpPr>
          <p:spPr>
            <a:xfrm>
              <a:off x="2504407" y="2627704"/>
              <a:ext cx="3025700" cy="369332"/>
            </a:xfrm>
            <a:prstGeom prst="rect">
              <a:avLst/>
            </a:prstGeom>
            <a:noFill/>
          </p:spPr>
          <p:txBody>
            <a:bodyPr wrap="none" rtlCol="0">
              <a:spAutoFit/>
            </a:bodyPr>
            <a:lstStyle/>
            <a:p>
              <a:r>
                <a:rPr lang="en-US" dirty="0"/>
                <a:t>Which words have 2 syllables?</a:t>
              </a:r>
            </a:p>
          </p:txBody>
        </p:sp>
        <p:sp>
          <p:nvSpPr>
            <p:cNvPr id="10" name="TextBox 9">
              <a:extLst>
                <a:ext uri="{FF2B5EF4-FFF2-40B4-BE49-F238E27FC236}">
                  <a16:creationId xmlns:a16="http://schemas.microsoft.com/office/drawing/2014/main" id="{EF1A0A49-88A2-4729-B3AD-E4E0286A158C}"/>
                </a:ext>
              </a:extLst>
            </p:cNvPr>
            <p:cNvSpPr txBox="1"/>
            <p:nvPr/>
          </p:nvSpPr>
          <p:spPr>
            <a:xfrm>
              <a:off x="8622475" y="2211085"/>
              <a:ext cx="1215076" cy="923330"/>
            </a:xfrm>
            <a:prstGeom prst="rect">
              <a:avLst/>
            </a:prstGeom>
            <a:noFill/>
          </p:spPr>
          <p:txBody>
            <a:bodyPr wrap="none" rtlCol="0">
              <a:spAutoFit/>
            </a:bodyPr>
            <a:lstStyle/>
            <a:p>
              <a:r>
                <a:rPr lang="en-GB" dirty="0"/>
                <a:t>enough</a:t>
              </a:r>
            </a:p>
            <a:p>
              <a:r>
                <a:rPr lang="en-GB" dirty="0"/>
                <a:t>although</a:t>
              </a:r>
            </a:p>
            <a:p>
              <a:r>
                <a:rPr lang="en-GB" dirty="0"/>
                <a:t>conscience</a:t>
              </a:r>
            </a:p>
          </p:txBody>
        </p:sp>
      </p:grpSp>
      <p:grpSp>
        <p:nvGrpSpPr>
          <p:cNvPr id="13" name="Group 12">
            <a:extLst>
              <a:ext uri="{FF2B5EF4-FFF2-40B4-BE49-F238E27FC236}">
                <a16:creationId xmlns:a16="http://schemas.microsoft.com/office/drawing/2014/main" id="{0779331E-5F4A-4A27-B629-4C150522BA87}"/>
              </a:ext>
            </a:extLst>
          </p:cNvPr>
          <p:cNvGrpSpPr/>
          <p:nvPr/>
        </p:nvGrpSpPr>
        <p:grpSpPr>
          <a:xfrm>
            <a:off x="2037693" y="4890589"/>
            <a:ext cx="7623886" cy="646331"/>
            <a:chOff x="2409382" y="3676299"/>
            <a:chExt cx="7623886" cy="646331"/>
          </a:xfrm>
        </p:grpSpPr>
        <p:sp>
          <p:nvSpPr>
            <p:cNvPr id="11" name="TextBox 10">
              <a:extLst>
                <a:ext uri="{FF2B5EF4-FFF2-40B4-BE49-F238E27FC236}">
                  <a16:creationId xmlns:a16="http://schemas.microsoft.com/office/drawing/2014/main" id="{3F527B50-ADED-4DFA-839E-B557C42AC533}"/>
                </a:ext>
              </a:extLst>
            </p:cNvPr>
            <p:cNvSpPr txBox="1"/>
            <p:nvPr/>
          </p:nvSpPr>
          <p:spPr>
            <a:xfrm>
              <a:off x="2409382" y="3676299"/>
              <a:ext cx="3025700" cy="369332"/>
            </a:xfrm>
            <a:prstGeom prst="rect">
              <a:avLst/>
            </a:prstGeom>
            <a:noFill/>
          </p:spPr>
          <p:txBody>
            <a:bodyPr wrap="none" rtlCol="0">
              <a:spAutoFit/>
            </a:bodyPr>
            <a:lstStyle/>
            <a:p>
              <a:r>
                <a:rPr lang="en-US" dirty="0"/>
                <a:t>Which words have 4 syllables?</a:t>
              </a:r>
            </a:p>
          </p:txBody>
        </p:sp>
        <p:sp>
          <p:nvSpPr>
            <p:cNvPr id="12" name="TextBox 11">
              <a:extLst>
                <a:ext uri="{FF2B5EF4-FFF2-40B4-BE49-F238E27FC236}">
                  <a16:creationId xmlns:a16="http://schemas.microsoft.com/office/drawing/2014/main" id="{7C1C517C-93DC-4E39-8137-D562700EA6E2}"/>
                </a:ext>
              </a:extLst>
            </p:cNvPr>
            <p:cNvSpPr txBox="1"/>
            <p:nvPr/>
          </p:nvSpPr>
          <p:spPr>
            <a:xfrm>
              <a:off x="8707199" y="3676299"/>
              <a:ext cx="1326069" cy="646331"/>
            </a:xfrm>
            <a:prstGeom prst="rect">
              <a:avLst/>
            </a:prstGeom>
            <a:noFill/>
          </p:spPr>
          <p:txBody>
            <a:bodyPr wrap="none" rtlCol="0">
              <a:spAutoFit/>
            </a:bodyPr>
            <a:lstStyle/>
            <a:p>
              <a:r>
                <a:rPr lang="en-GB" dirty="0"/>
                <a:t>competition</a:t>
              </a:r>
            </a:p>
            <a:p>
              <a:endParaRPr lang="en-GB" dirty="0"/>
            </a:p>
          </p:txBody>
        </p:sp>
      </p:grpSp>
    </p:spTree>
    <p:extLst>
      <p:ext uri="{BB962C8B-B14F-4D97-AF65-F5344CB8AC3E}">
        <p14:creationId xmlns:p14="http://schemas.microsoft.com/office/powerpoint/2010/main" val="2619492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1263-4D96-45C8-8FB8-AB0CE4B5BE76}"/>
              </a:ext>
            </a:extLst>
          </p:cNvPr>
          <p:cNvSpPr>
            <a:spLocks noGrp="1"/>
          </p:cNvSpPr>
          <p:nvPr>
            <p:ph type="title"/>
          </p:nvPr>
        </p:nvSpPr>
        <p:spPr>
          <a:xfrm>
            <a:off x="838200" y="107950"/>
            <a:ext cx="10515600" cy="1325563"/>
          </a:xfrm>
        </p:spPr>
        <p:txBody>
          <a:bodyPr/>
          <a:lstStyle/>
          <a:p>
            <a:r>
              <a:rPr lang="en-GB" b="1" u="sng" dirty="0"/>
              <a:t>Tuesday</a:t>
            </a:r>
            <a:r>
              <a:rPr lang="en-GB" dirty="0"/>
              <a:t> - Spellings: partner test</a:t>
            </a:r>
          </a:p>
        </p:txBody>
      </p:sp>
      <p:sp>
        <p:nvSpPr>
          <p:cNvPr id="3" name="Content Placeholder 2">
            <a:extLst>
              <a:ext uri="{FF2B5EF4-FFF2-40B4-BE49-F238E27FC236}">
                <a16:creationId xmlns:a16="http://schemas.microsoft.com/office/drawing/2014/main" id="{166B0F32-ECEE-452D-BB81-ECC0AA1303C8}"/>
              </a:ext>
            </a:extLst>
          </p:cNvPr>
          <p:cNvSpPr>
            <a:spLocks noGrp="1"/>
          </p:cNvSpPr>
          <p:nvPr>
            <p:ph idx="1"/>
          </p:nvPr>
        </p:nvSpPr>
        <p:spPr>
          <a:xfrm>
            <a:off x="838200" y="1690688"/>
            <a:ext cx="10515600" cy="4896803"/>
          </a:xfrm>
        </p:spPr>
        <p:txBody>
          <a:bodyPr>
            <a:normAutofit fontScale="77500" lnSpcReduction="20000"/>
          </a:bodyPr>
          <a:lstStyle/>
          <a:p>
            <a:pPr marL="0" indent="0">
              <a:buNone/>
            </a:pPr>
            <a:r>
              <a:rPr lang="en-GB" sz="3800" dirty="0"/>
              <a:t>1) Using words from yesterday, each pair are going to test each other. </a:t>
            </a:r>
          </a:p>
          <a:p>
            <a:pPr marL="0" indent="0">
              <a:buNone/>
            </a:pPr>
            <a:endParaRPr lang="en-GB" sz="3800" dirty="0"/>
          </a:p>
          <a:p>
            <a:pPr marL="0" indent="0">
              <a:buNone/>
            </a:pPr>
            <a:r>
              <a:rPr lang="en-GB" sz="3800" dirty="0"/>
              <a:t>2) Please gather spelling lists from the front. </a:t>
            </a:r>
          </a:p>
          <a:p>
            <a:pPr marL="0" indent="0">
              <a:buNone/>
            </a:pPr>
            <a:endParaRPr lang="en-GB" sz="3800" dirty="0"/>
          </a:p>
          <a:p>
            <a:pPr marL="0" indent="0">
              <a:buNone/>
            </a:pPr>
            <a:r>
              <a:rPr lang="en-GB" sz="3800" dirty="0"/>
              <a:t>3) Once you have tested each other, mark each other’s spellings and see which spellings you have got incorrect.</a:t>
            </a:r>
          </a:p>
          <a:p>
            <a:pPr marL="0" indent="0">
              <a:buNone/>
            </a:pPr>
            <a:endParaRPr lang="en-GB" sz="3800" dirty="0"/>
          </a:p>
          <a:p>
            <a:pPr marL="0" indent="0">
              <a:buNone/>
            </a:pPr>
            <a:r>
              <a:rPr lang="en-GB" sz="3800" dirty="0"/>
              <a:t>4) Highlight the part of the spelling you are getting incorrect, focus on our sounds for this week. </a:t>
            </a:r>
          </a:p>
          <a:p>
            <a:pPr marL="0" indent="0">
              <a:buNone/>
            </a:pPr>
            <a:endParaRPr lang="en-GB" sz="3800" dirty="0"/>
          </a:p>
          <a:p>
            <a:pPr marL="0" indent="0">
              <a:buNone/>
            </a:pPr>
            <a:r>
              <a:rPr lang="en-GB" sz="3800" dirty="0"/>
              <a:t>5) Write down 5 words you need to practise to spell this week.  </a:t>
            </a:r>
          </a:p>
          <a:p>
            <a:pPr marL="0" indent="0">
              <a:buNone/>
            </a:pPr>
            <a:endParaRPr lang="en-GB" dirty="0"/>
          </a:p>
        </p:txBody>
      </p:sp>
    </p:spTree>
    <p:extLst>
      <p:ext uri="{BB962C8B-B14F-4D97-AF65-F5344CB8AC3E}">
        <p14:creationId xmlns:p14="http://schemas.microsoft.com/office/powerpoint/2010/main" val="150249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EDD6-6595-41B8-91B2-D180EC820FED}"/>
              </a:ext>
            </a:extLst>
          </p:cNvPr>
          <p:cNvSpPr>
            <a:spLocks noGrp="1"/>
          </p:cNvSpPr>
          <p:nvPr>
            <p:ph type="title"/>
          </p:nvPr>
        </p:nvSpPr>
        <p:spPr/>
        <p:txBody>
          <a:bodyPr/>
          <a:lstStyle/>
          <a:p>
            <a:r>
              <a:rPr lang="en-GB" b="1" u="sng" dirty="0"/>
              <a:t>Wednesday</a:t>
            </a:r>
            <a:r>
              <a:rPr lang="en-GB" dirty="0"/>
              <a:t> - Spelling: sound analysis and handwriting (sound buttons)</a:t>
            </a:r>
          </a:p>
        </p:txBody>
      </p:sp>
      <p:sp>
        <p:nvSpPr>
          <p:cNvPr id="3" name="Content Placeholder 2">
            <a:extLst>
              <a:ext uri="{FF2B5EF4-FFF2-40B4-BE49-F238E27FC236}">
                <a16:creationId xmlns:a16="http://schemas.microsoft.com/office/drawing/2014/main" id="{1F2641BF-4E7B-49D5-99A3-F369F72DDF6F}"/>
              </a:ext>
            </a:extLst>
          </p:cNvPr>
          <p:cNvSpPr>
            <a:spLocks noGrp="1"/>
          </p:cNvSpPr>
          <p:nvPr>
            <p:ph idx="1"/>
          </p:nvPr>
        </p:nvSpPr>
        <p:spPr/>
        <p:txBody>
          <a:bodyPr/>
          <a:lstStyle/>
          <a:p>
            <a:pPr marL="0" indent="0">
              <a:buNone/>
            </a:pPr>
            <a:r>
              <a:rPr lang="en-GB" dirty="0"/>
              <a:t>Can you identify the individual phonemes in each word?</a:t>
            </a:r>
          </a:p>
          <a:p>
            <a:pPr marL="0" indent="0">
              <a:buNone/>
            </a:pPr>
            <a:endParaRPr lang="en-GB" dirty="0"/>
          </a:p>
          <a:p>
            <a:pPr marL="514350" indent="-514350" algn="ctr">
              <a:buFont typeface="+mj-lt"/>
              <a:buAutoNum type="arabicPeriod"/>
            </a:pPr>
            <a:r>
              <a:rPr lang="en-GB" dirty="0"/>
              <a:t>thought</a:t>
            </a:r>
          </a:p>
          <a:p>
            <a:pPr marL="514350" indent="-514350" algn="ctr">
              <a:buFont typeface="+mj-lt"/>
              <a:buAutoNum type="arabicPeriod"/>
            </a:pPr>
            <a:endParaRPr lang="en-GB" dirty="0"/>
          </a:p>
          <a:p>
            <a:pPr marL="514350" indent="-514350" algn="ctr">
              <a:buFont typeface="+mj-lt"/>
              <a:buAutoNum type="arabicPeriod"/>
            </a:pPr>
            <a:r>
              <a:rPr lang="en-GB" dirty="0"/>
              <a:t>although</a:t>
            </a:r>
          </a:p>
          <a:p>
            <a:pPr marL="514350" indent="-514350" algn="ctr">
              <a:buFont typeface="+mj-lt"/>
              <a:buAutoNum type="arabicPeriod"/>
            </a:pPr>
            <a:endParaRPr lang="en-GB" dirty="0"/>
          </a:p>
          <a:p>
            <a:pPr marL="0" indent="0" algn="ctr">
              <a:buNone/>
            </a:pPr>
            <a:r>
              <a:rPr lang="en-GB" dirty="0"/>
              <a:t>Complete in your spelling books with each of the spellings for this week</a:t>
            </a:r>
          </a:p>
        </p:txBody>
      </p:sp>
    </p:spTree>
    <p:extLst>
      <p:ext uri="{BB962C8B-B14F-4D97-AF65-F5344CB8AC3E}">
        <p14:creationId xmlns:p14="http://schemas.microsoft.com/office/powerpoint/2010/main" val="234975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2228-B0AB-4A98-800C-EA141A144FFE}"/>
              </a:ext>
            </a:extLst>
          </p:cNvPr>
          <p:cNvSpPr>
            <a:spLocks noGrp="1"/>
          </p:cNvSpPr>
          <p:nvPr>
            <p:ph type="title"/>
          </p:nvPr>
        </p:nvSpPr>
        <p:spPr>
          <a:xfrm>
            <a:off x="861349" y="2184182"/>
            <a:ext cx="10515600" cy="1325563"/>
          </a:xfrm>
        </p:spPr>
        <p:txBody>
          <a:bodyPr>
            <a:normAutofit fontScale="90000"/>
          </a:bodyPr>
          <a:lstStyle/>
          <a:p>
            <a:r>
              <a:rPr lang="en-GB" b="1" u="sng" dirty="0"/>
              <a:t>Thursday </a:t>
            </a:r>
            <a:r>
              <a:rPr lang="en-GB" dirty="0"/>
              <a:t>- Sound of the week: Phoneme: /</a:t>
            </a:r>
            <a:r>
              <a:rPr lang="en-GB" dirty="0" err="1"/>
              <a:t>ew</a:t>
            </a:r>
            <a:r>
              <a:rPr lang="en-GB" dirty="0"/>
              <a:t>/u/o-e/o/aw/ </a:t>
            </a:r>
            <a:br>
              <a:rPr lang="en-GB" dirty="0"/>
            </a:br>
            <a:r>
              <a:rPr lang="en-GB" dirty="0"/>
              <a:t>Written: Grapheme – </a:t>
            </a:r>
            <a:r>
              <a:rPr lang="en-GB" b="1" dirty="0" err="1"/>
              <a:t>ough</a:t>
            </a:r>
            <a:r>
              <a:rPr lang="en-GB" b="1" dirty="0"/>
              <a:t> </a:t>
            </a:r>
            <a:br>
              <a:rPr lang="en-GB" dirty="0"/>
            </a:br>
            <a:br>
              <a:rPr lang="en-GB" dirty="0"/>
            </a:br>
            <a:r>
              <a:rPr lang="en-GB" dirty="0"/>
              <a:t>Copy the sentences into your handwriting books – neatly and correctly – underline your spelling words</a:t>
            </a:r>
          </a:p>
        </p:txBody>
      </p:sp>
    </p:spTree>
    <p:extLst>
      <p:ext uri="{BB962C8B-B14F-4D97-AF65-F5344CB8AC3E}">
        <p14:creationId xmlns:p14="http://schemas.microsoft.com/office/powerpoint/2010/main" val="416880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29129CA-059E-404E-A490-9C785E49EC9B}"/>
              </a:ext>
            </a:extLst>
          </p:cNvPr>
          <p:cNvSpPr>
            <a:spLocks noGrp="1"/>
          </p:cNvSpPr>
          <p:nvPr>
            <p:ph type="title"/>
          </p:nvPr>
        </p:nvSpPr>
        <p:spPr>
          <a:xfrm>
            <a:off x="866775" y="3705558"/>
            <a:ext cx="10515600" cy="845178"/>
          </a:xfrm>
        </p:spPr>
        <p:txBody>
          <a:bodyPr>
            <a:noAutofit/>
          </a:bodyPr>
          <a:lstStyle/>
          <a:p>
            <a:br>
              <a:rPr lang="en-US" sz="2800" b="1" dirty="0"/>
            </a:br>
            <a:r>
              <a:rPr lang="en-US" sz="2800" b="1" dirty="0"/>
              <a:t>Sandpaper has a </a:t>
            </a:r>
            <a:r>
              <a:rPr lang="en-US" sz="2800" b="1" dirty="0">
                <a:solidFill>
                  <a:srgbClr val="0070C0"/>
                </a:solidFill>
              </a:rPr>
              <a:t>rough</a:t>
            </a:r>
            <a:r>
              <a:rPr lang="en-US" sz="2800" b="1" dirty="0"/>
              <a:t> texture.</a:t>
            </a:r>
            <a:br>
              <a:rPr lang="en-US" sz="2800" b="1" dirty="0"/>
            </a:br>
            <a:r>
              <a:rPr lang="en-US" sz="2800" b="1" dirty="0"/>
              <a:t>James counted his money and said, “I have </a:t>
            </a:r>
            <a:r>
              <a:rPr lang="en-US" sz="2800" b="1" dirty="0">
                <a:solidFill>
                  <a:srgbClr val="0070C0"/>
                </a:solidFill>
              </a:rPr>
              <a:t>enough</a:t>
            </a:r>
            <a:r>
              <a:rPr lang="en-US" sz="2800" b="1" dirty="0"/>
              <a:t> money to buy a new bike.”</a:t>
            </a:r>
            <a:br>
              <a:rPr lang="en-US" sz="2800" b="1" dirty="0"/>
            </a:br>
            <a:r>
              <a:rPr lang="en-US" sz="2800" b="1" dirty="0">
                <a:solidFill>
                  <a:srgbClr val="0070C0"/>
                </a:solidFill>
              </a:rPr>
              <a:t>Although</a:t>
            </a:r>
            <a:r>
              <a:rPr lang="en-US" sz="2800" b="1" dirty="0"/>
              <a:t> it is raining, we are going outside to play.</a:t>
            </a:r>
            <a:br>
              <a:rPr lang="en-US" sz="2800" b="1" dirty="0"/>
            </a:br>
            <a:r>
              <a:rPr lang="en-US" sz="2800" b="1" dirty="0"/>
              <a:t>I </a:t>
            </a:r>
            <a:r>
              <a:rPr lang="en-US" sz="2800" b="1" dirty="0">
                <a:solidFill>
                  <a:srgbClr val="0070C0"/>
                </a:solidFill>
              </a:rPr>
              <a:t>thought</a:t>
            </a:r>
            <a:r>
              <a:rPr lang="en-US" sz="2800" b="1" dirty="0"/>
              <a:t> that it would rain today, so I wore my coat.</a:t>
            </a:r>
            <a:br>
              <a:rPr lang="en-US" sz="2800" b="1" dirty="0"/>
            </a:br>
            <a:r>
              <a:rPr lang="en-US" sz="2800" b="1" dirty="0"/>
              <a:t>When you </a:t>
            </a:r>
            <a:r>
              <a:rPr lang="en-US" sz="2800" b="1" dirty="0">
                <a:solidFill>
                  <a:srgbClr val="0070C0"/>
                </a:solidFill>
              </a:rPr>
              <a:t>cough</a:t>
            </a:r>
            <a:r>
              <a:rPr lang="en-US" sz="2800" b="1" dirty="0"/>
              <a:t>, you must put your hand over your mouth.</a:t>
            </a:r>
            <a:br>
              <a:rPr lang="en-US" sz="2800" b="1" dirty="0"/>
            </a:br>
            <a:r>
              <a:rPr lang="en-US" sz="2800" b="1" dirty="0">
                <a:solidFill>
                  <a:srgbClr val="0070C0"/>
                </a:solidFill>
              </a:rPr>
              <a:t>Though</a:t>
            </a:r>
            <a:r>
              <a:rPr lang="en-US" sz="2800" b="1" dirty="0"/>
              <a:t> he slept deeply, he still woke up tired.</a:t>
            </a:r>
            <a:br>
              <a:rPr lang="en-US" sz="2800" b="1" dirty="0"/>
            </a:br>
            <a:r>
              <a:rPr lang="en-US" sz="2800" b="1" dirty="0"/>
              <a:t>The children </a:t>
            </a:r>
            <a:r>
              <a:rPr lang="en-US" sz="2800" b="1" dirty="0">
                <a:solidFill>
                  <a:srgbClr val="0070C0"/>
                </a:solidFill>
              </a:rPr>
              <a:t>brought</a:t>
            </a:r>
            <a:r>
              <a:rPr lang="en-US" sz="2800" b="1" dirty="0"/>
              <a:t> in their history school projects.</a:t>
            </a:r>
            <a:br>
              <a:rPr lang="en-US" sz="2800" b="1" dirty="0"/>
            </a:br>
            <a:r>
              <a:rPr lang="en-US" sz="2800" b="1" dirty="0"/>
              <a:t>I went to the toy shop and </a:t>
            </a:r>
            <a:r>
              <a:rPr lang="en-US" sz="2800" b="1" dirty="0">
                <a:solidFill>
                  <a:srgbClr val="0070C0"/>
                </a:solidFill>
              </a:rPr>
              <a:t>bought</a:t>
            </a:r>
            <a:r>
              <a:rPr lang="en-US" sz="2800" b="1" dirty="0"/>
              <a:t> a new board game to play with my family.</a:t>
            </a:r>
            <a:br>
              <a:rPr lang="en-US" sz="2800" b="1" dirty="0">
                <a:solidFill>
                  <a:srgbClr val="FF0000"/>
                </a:solidFill>
              </a:rPr>
            </a:br>
            <a:r>
              <a:rPr lang="en-US" sz="2800" b="1" u="sng" dirty="0">
                <a:solidFill>
                  <a:srgbClr val="FF0000"/>
                </a:solidFill>
              </a:rPr>
              <a:t>Statutory words (Y5/6)</a:t>
            </a:r>
            <a:br>
              <a:rPr lang="en-US" sz="2800" b="1" u="sng" dirty="0"/>
            </a:br>
            <a:r>
              <a:rPr lang="en-US" sz="2800" b="1" dirty="0"/>
              <a:t>In school, we are going to have a times table </a:t>
            </a:r>
            <a:r>
              <a:rPr lang="en-US" sz="2800" b="1" dirty="0">
                <a:solidFill>
                  <a:srgbClr val="FF0000"/>
                </a:solidFill>
              </a:rPr>
              <a:t>competition.</a:t>
            </a:r>
            <a:br>
              <a:rPr lang="en-US" sz="2800" b="1" dirty="0">
                <a:solidFill>
                  <a:srgbClr val="FF0000"/>
                </a:solidFill>
              </a:rPr>
            </a:br>
            <a:r>
              <a:rPr lang="en-US" sz="2800" b="1" dirty="0"/>
              <a:t>If you do something wrong, you might have a guilty </a:t>
            </a:r>
            <a:r>
              <a:rPr lang="en-US" sz="2800" b="1" dirty="0">
                <a:solidFill>
                  <a:srgbClr val="FF0000"/>
                </a:solidFill>
              </a:rPr>
              <a:t>conscience.</a:t>
            </a:r>
            <a:br>
              <a:rPr lang="en-US" sz="2800" b="1" dirty="0"/>
            </a:br>
            <a:br>
              <a:rPr lang="en-US" sz="2800" b="1" dirty="0"/>
            </a:br>
            <a:br>
              <a:rPr lang="en-US" sz="2800" b="1" dirty="0"/>
            </a:br>
            <a:br>
              <a:rPr lang="en-US" sz="2800" b="1" dirty="0"/>
            </a:br>
            <a:endParaRPr lang="en-US" sz="2800" b="1" dirty="0"/>
          </a:p>
        </p:txBody>
      </p:sp>
    </p:spTree>
    <p:extLst>
      <p:ext uri="{BB962C8B-B14F-4D97-AF65-F5344CB8AC3E}">
        <p14:creationId xmlns:p14="http://schemas.microsoft.com/office/powerpoint/2010/main" val="300788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3FE84-2DEA-487B-B55F-7C64E5ABD7A3}"/>
              </a:ext>
            </a:extLst>
          </p:cNvPr>
          <p:cNvSpPr>
            <a:spLocks noGrp="1"/>
          </p:cNvSpPr>
          <p:nvPr>
            <p:ph type="title"/>
          </p:nvPr>
        </p:nvSpPr>
        <p:spPr/>
        <p:txBody>
          <a:bodyPr/>
          <a:lstStyle/>
          <a:p>
            <a:r>
              <a:rPr lang="en-GB" b="1" u="sng" dirty="0"/>
              <a:t>Friday</a:t>
            </a:r>
            <a:r>
              <a:rPr lang="en-GB" dirty="0"/>
              <a:t> - Spellings: Test: Adult led</a:t>
            </a:r>
          </a:p>
        </p:txBody>
      </p:sp>
      <p:sp>
        <p:nvSpPr>
          <p:cNvPr id="3" name="Content Placeholder 2">
            <a:extLst>
              <a:ext uri="{FF2B5EF4-FFF2-40B4-BE49-F238E27FC236}">
                <a16:creationId xmlns:a16="http://schemas.microsoft.com/office/drawing/2014/main" id="{B34F433E-A250-43CE-88BC-3221AAA152C4}"/>
              </a:ext>
            </a:extLst>
          </p:cNvPr>
          <p:cNvSpPr>
            <a:spLocks noGrp="1"/>
          </p:cNvSpPr>
          <p:nvPr>
            <p:ph idx="1"/>
          </p:nvPr>
        </p:nvSpPr>
        <p:spPr/>
        <p:txBody>
          <a:bodyPr/>
          <a:lstStyle/>
          <a:p>
            <a:pPr marL="0" lvl="0" indent="0" algn="ctr">
              <a:buNone/>
            </a:pPr>
            <a:r>
              <a:rPr lang="en-GB" dirty="0">
                <a:solidFill>
                  <a:prstClr val="black"/>
                </a:solidFill>
              </a:rPr>
              <a:t>I will read aloud each spelling with our phoneme of the week and our statutory words. </a:t>
            </a:r>
          </a:p>
          <a:p>
            <a:pPr marL="0" lvl="0" indent="0" algn="ctr">
              <a:buNone/>
            </a:pPr>
            <a:endParaRPr lang="en-GB" dirty="0">
              <a:solidFill>
                <a:prstClr val="black"/>
              </a:solidFill>
            </a:endParaRPr>
          </a:p>
          <a:p>
            <a:pPr marL="0" lvl="0" indent="0" algn="ctr">
              <a:buNone/>
            </a:pPr>
            <a:r>
              <a:rPr lang="en-GB" dirty="0">
                <a:solidFill>
                  <a:prstClr val="black"/>
                </a:solidFill>
              </a:rPr>
              <a:t>1 point for the phoneme spelt correctly </a:t>
            </a:r>
            <a:r>
              <a:rPr lang="en-GB" dirty="0" err="1"/>
              <a:t>ough</a:t>
            </a:r>
            <a:endParaRPr lang="en-GB" dirty="0"/>
          </a:p>
          <a:p>
            <a:pPr marL="0" lvl="0" indent="0" algn="ctr">
              <a:buNone/>
            </a:pPr>
            <a:r>
              <a:rPr lang="en-GB" dirty="0">
                <a:solidFill>
                  <a:prstClr val="black"/>
                </a:solidFill>
              </a:rPr>
              <a:t>2 points for the whole word spelt correctly. </a:t>
            </a:r>
          </a:p>
          <a:p>
            <a:pPr marL="0" lvl="0" indent="0" algn="ctr">
              <a:buNone/>
            </a:pPr>
            <a:endParaRPr lang="en-GB" dirty="0">
              <a:solidFill>
                <a:prstClr val="black"/>
              </a:solidFill>
            </a:endParaRPr>
          </a:p>
          <a:p>
            <a:pPr marL="0" indent="0">
              <a:buNone/>
            </a:pPr>
            <a:endParaRPr lang="en-GB" dirty="0"/>
          </a:p>
        </p:txBody>
      </p:sp>
    </p:spTree>
    <p:extLst>
      <p:ext uri="{BB962C8B-B14F-4D97-AF65-F5344CB8AC3E}">
        <p14:creationId xmlns:p14="http://schemas.microsoft.com/office/powerpoint/2010/main" val="2986433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475</Words>
  <Application>Microsoft Macintosh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Spelling week 4 Spring 1</vt:lpstr>
      <vt:lpstr>Monday – Sound of the week: Phoneme: /ew/u/o-e/o/aw/  Written: Grapheme – ough   Sort the words into the different groups – phonemes (sounds)</vt:lpstr>
      <vt:lpstr>This weeks words: rough enough although thought cough through brought bought  Statutory words (Y5/6) competition conscience    </vt:lpstr>
      <vt:lpstr>Syllables</vt:lpstr>
      <vt:lpstr>Tuesday - Spellings: partner test</vt:lpstr>
      <vt:lpstr>Wednesday - Spelling: sound analysis and handwriting (sound buttons)</vt:lpstr>
      <vt:lpstr>Thursday - Sound of the week: Phoneme: /ew/u/o-e/o/aw/  Written: Grapheme – ough   Copy the sentences into your handwriting books – neatly and correctly – underline your spelling words</vt:lpstr>
      <vt:lpstr> Sandpaper has a rough texture. James counted his money and said, “I have enough money to buy a new bike.” Although it is raining, we are going outside to play. I thought that it would rain today, so I wore my coat. When you cough, you must put your hand over your mouth. Though he slept deeply, he still woke up tired. The children brought in their history school projects. I went to the toy shop and bought a new board game to play with my family. Statutory words (Y5/6) In school, we are going to have a times table competition. If you do something wrong, you might have a guilty conscience.    </vt:lpstr>
      <vt:lpstr>Friday - Spellings: Test: Adult led</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week 1</dc:title>
  <dc:creator>Kirsten Rainbow</dc:creator>
  <cp:lastModifiedBy>Microsoft Office User</cp:lastModifiedBy>
  <cp:revision>31</cp:revision>
  <dcterms:created xsi:type="dcterms:W3CDTF">2021-11-04T14:23:22Z</dcterms:created>
  <dcterms:modified xsi:type="dcterms:W3CDTF">2023-01-25T13:52:52Z</dcterms:modified>
</cp:coreProperties>
</file>