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5" r:id="rId5"/>
    <p:sldId id="258" r:id="rId6"/>
    <p:sldId id="259" r:id="rId7"/>
    <p:sldId id="263" r:id="rId8"/>
    <p:sldId id="264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02/02/2023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02/02/2023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02/02/2023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02/02/2023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02/02/2023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02/02/2023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02/02/2023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02/02/2023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02/02/2023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02/02/2023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02/02/2023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02/02/2023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5</a:t>
            </a:r>
            <a:br>
              <a:rPr lang="en-GB" dirty="0"/>
            </a:br>
            <a:r>
              <a:rPr lang="en-GB" dirty="0"/>
              <a:t>Spring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7872"/>
            <a:ext cx="10515600" cy="70321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</a:t>
            </a:r>
            <a:r>
              <a:rPr lang="en-GB" dirty="0" err="1"/>
              <a:t>ee</a:t>
            </a:r>
            <a:r>
              <a:rPr lang="en-GB" dirty="0"/>
              <a:t>/e/</a:t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en-GB" b="1" dirty="0" err="1"/>
              <a:t>ie</a:t>
            </a:r>
            <a:r>
              <a:rPr lang="en-GB" b="1" dirty="0"/>
              <a:t>/</a:t>
            </a:r>
            <a:r>
              <a:rPr lang="en-GB" b="1" dirty="0" err="1"/>
              <a:t>ei</a:t>
            </a:r>
            <a:br>
              <a:rPr lang="en-GB" sz="2000" dirty="0"/>
            </a:br>
            <a:br>
              <a:rPr lang="en-GB" dirty="0"/>
            </a:br>
            <a:r>
              <a:rPr lang="en-GB" dirty="0"/>
              <a:t>Sort the words into the different groups – phonemes (sounds)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72CA05D-645B-41D7-B138-75F23E6ADA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688231"/>
              </p:ext>
            </p:extLst>
          </p:nvPr>
        </p:nvGraphicFramePr>
        <p:xfrm>
          <a:off x="1420009" y="3190843"/>
          <a:ext cx="7538572" cy="3123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69286">
                  <a:extLst>
                    <a:ext uri="{9D8B030D-6E8A-4147-A177-3AD203B41FA5}">
                      <a16:colId xmlns:a16="http://schemas.microsoft.com/office/drawing/2014/main" val="3576693262"/>
                    </a:ext>
                  </a:extLst>
                </a:gridCol>
                <a:gridCol w="3769286">
                  <a:extLst>
                    <a:ext uri="{9D8B030D-6E8A-4147-A177-3AD203B41FA5}">
                      <a16:colId xmlns:a16="http://schemas.microsoft.com/office/drawing/2014/main" val="38181431"/>
                    </a:ext>
                  </a:extLst>
                </a:gridCol>
              </a:tblGrid>
              <a:tr h="4804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err="1">
                          <a:effectLst/>
                        </a:rPr>
                        <a:t>ei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err="1">
                          <a:effectLst/>
                        </a:rPr>
                        <a:t>ie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3617744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171810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152261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257326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837065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922981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279290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453356"/>
                  </a:ext>
                </a:extLst>
              </a:tr>
              <a:tr h="3304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607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44" y="4317825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dirty="0"/>
              <a:t>achieve</a:t>
            </a:r>
            <a:br>
              <a:rPr lang="en-GB" dirty="0"/>
            </a:br>
            <a:r>
              <a:rPr lang="en-GB" dirty="0"/>
              <a:t>ceiling</a:t>
            </a:r>
            <a:br>
              <a:rPr lang="en-GB" dirty="0"/>
            </a:br>
            <a:r>
              <a:rPr lang="en-GB" dirty="0"/>
              <a:t>believe</a:t>
            </a:r>
            <a:br>
              <a:rPr lang="en-GB" dirty="0"/>
            </a:br>
            <a:r>
              <a:rPr lang="en-GB" dirty="0"/>
              <a:t>receive</a:t>
            </a:r>
            <a:br>
              <a:rPr lang="en-GB" dirty="0"/>
            </a:br>
            <a:r>
              <a:rPr lang="en-GB" dirty="0"/>
              <a:t>friend</a:t>
            </a:r>
            <a:br>
              <a:rPr lang="en-GB" dirty="0"/>
            </a:br>
            <a:r>
              <a:rPr lang="en-GB" dirty="0"/>
              <a:t>deceive</a:t>
            </a:r>
            <a:br>
              <a:rPr lang="en-GB" dirty="0"/>
            </a:br>
            <a:r>
              <a:rPr lang="en-GB" dirty="0"/>
              <a:t>priest</a:t>
            </a:r>
            <a:br>
              <a:rPr lang="en-GB" dirty="0"/>
            </a:br>
            <a:r>
              <a:rPr lang="en-GB" dirty="0"/>
              <a:t>receipt</a:t>
            </a:r>
            <a:br>
              <a:rPr lang="en-GB" sz="2800" dirty="0"/>
            </a:b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(Y5/6)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attached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aggressive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CEED-05BD-8143-9871-B187909D7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117"/>
            <a:ext cx="10515600" cy="1325563"/>
          </a:xfrm>
        </p:spPr>
        <p:txBody>
          <a:bodyPr/>
          <a:lstStyle/>
          <a:p>
            <a:pPr algn="ctr"/>
            <a:r>
              <a:rPr lang="en-US" b="1" u="sng" dirty="0"/>
              <a:t>Syllables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8F48B33-E0A1-4D7D-9BB1-9A34102D0B40}"/>
              </a:ext>
            </a:extLst>
          </p:cNvPr>
          <p:cNvGrpSpPr/>
          <p:nvPr/>
        </p:nvGrpSpPr>
        <p:grpSpPr>
          <a:xfrm>
            <a:off x="2051248" y="910924"/>
            <a:ext cx="6940692" cy="983018"/>
            <a:chOff x="2617141" y="892336"/>
            <a:chExt cx="6940692" cy="98301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25CB65A-1144-484C-BC1C-D72B18CA29E3}"/>
                </a:ext>
              </a:extLst>
            </p:cNvPr>
            <p:cNvSpPr txBox="1"/>
            <p:nvPr/>
          </p:nvSpPr>
          <p:spPr>
            <a:xfrm>
              <a:off x="2617141" y="1506022"/>
              <a:ext cx="3025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Which words have 1 syllable?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1AE2E6A-DC6D-4BB2-A524-B715CDB7A737}"/>
                </a:ext>
              </a:extLst>
            </p:cNvPr>
            <p:cNvSpPr txBox="1"/>
            <p:nvPr/>
          </p:nvSpPr>
          <p:spPr>
            <a:xfrm>
              <a:off x="8810513" y="892336"/>
              <a:ext cx="74732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friend</a:t>
              </a:r>
            </a:p>
            <a:p>
              <a:r>
                <a:rPr lang="en-GB" dirty="0"/>
                <a:t>priest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3DB0798-0615-4AF3-9073-B0F200E40ADF}"/>
              </a:ext>
            </a:extLst>
          </p:cNvPr>
          <p:cNvGrpSpPr/>
          <p:nvPr/>
        </p:nvGrpSpPr>
        <p:grpSpPr>
          <a:xfrm>
            <a:off x="2109538" y="2551837"/>
            <a:ext cx="7126486" cy="2031325"/>
            <a:chOff x="2504407" y="2211085"/>
            <a:chExt cx="7126486" cy="203132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A0EDEE5-052C-0B42-9FEC-166D6578D236}"/>
                </a:ext>
              </a:extLst>
            </p:cNvPr>
            <p:cNvSpPr txBox="1"/>
            <p:nvPr/>
          </p:nvSpPr>
          <p:spPr>
            <a:xfrm>
              <a:off x="2504407" y="2627704"/>
              <a:ext cx="3025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Which words have 2 syllables?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F1A0A49-88A2-4729-B3AD-E4E0286A158C}"/>
                </a:ext>
              </a:extLst>
            </p:cNvPr>
            <p:cNvSpPr txBox="1"/>
            <p:nvPr/>
          </p:nvSpPr>
          <p:spPr>
            <a:xfrm>
              <a:off x="8622475" y="2211085"/>
              <a:ext cx="1008418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believe</a:t>
              </a:r>
            </a:p>
            <a:p>
              <a:r>
                <a:rPr lang="en-GB" dirty="0"/>
                <a:t>achieve</a:t>
              </a:r>
            </a:p>
            <a:p>
              <a:r>
                <a:rPr lang="en-GB" dirty="0"/>
                <a:t>ceiling</a:t>
              </a:r>
            </a:p>
            <a:p>
              <a:r>
                <a:rPr lang="en-GB" dirty="0"/>
                <a:t>receive</a:t>
              </a:r>
            </a:p>
            <a:p>
              <a:r>
                <a:rPr lang="en-GB" dirty="0"/>
                <a:t>deceive</a:t>
              </a:r>
            </a:p>
            <a:p>
              <a:r>
                <a:rPr lang="en-GB" dirty="0"/>
                <a:t>receipt</a:t>
              </a:r>
            </a:p>
            <a:p>
              <a:r>
                <a:rPr lang="en-GB" dirty="0"/>
                <a:t>attached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779331E-5F4A-4A27-B629-4C150522BA87}"/>
              </a:ext>
            </a:extLst>
          </p:cNvPr>
          <p:cNvGrpSpPr/>
          <p:nvPr/>
        </p:nvGrpSpPr>
        <p:grpSpPr>
          <a:xfrm>
            <a:off x="2037693" y="4890589"/>
            <a:ext cx="7455570" cy="646331"/>
            <a:chOff x="2409382" y="3676299"/>
            <a:chExt cx="7455570" cy="64633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F527B50-ADED-4DFA-839E-B557C42AC533}"/>
                </a:ext>
              </a:extLst>
            </p:cNvPr>
            <p:cNvSpPr txBox="1"/>
            <p:nvPr/>
          </p:nvSpPr>
          <p:spPr>
            <a:xfrm>
              <a:off x="2409382" y="3676299"/>
              <a:ext cx="3025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Which words have 3 syllables?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C1C517C-93DC-4E39-8137-D562700EA6E2}"/>
                </a:ext>
              </a:extLst>
            </p:cNvPr>
            <p:cNvSpPr txBox="1"/>
            <p:nvPr/>
          </p:nvSpPr>
          <p:spPr>
            <a:xfrm>
              <a:off x="8707199" y="3676299"/>
              <a:ext cx="115775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aggressive</a:t>
              </a:r>
            </a:p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619492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and handwriting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achieve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ceiling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49" y="21841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</a:t>
            </a:r>
            <a:r>
              <a:rPr lang="en-GB" dirty="0" err="1"/>
              <a:t>ee</a:t>
            </a:r>
            <a:r>
              <a:rPr lang="en-GB" dirty="0"/>
              <a:t>/e/</a:t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en-GB" dirty="0" err="1"/>
              <a:t>ie</a:t>
            </a:r>
            <a:r>
              <a:rPr lang="en-GB" dirty="0"/>
              <a:t>/</a:t>
            </a:r>
            <a:r>
              <a:rPr lang="en-GB" dirty="0" err="1"/>
              <a:t>ei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sentences into your handwriting books – neatly and correctly – underline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29129CA-059E-404E-A490-9C785E49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775" y="3705558"/>
            <a:ext cx="10515600" cy="13492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br>
              <a:rPr lang="en-US" sz="2800" b="1" dirty="0"/>
            </a:br>
            <a:r>
              <a:rPr lang="en-US" sz="2800" b="1" dirty="0"/>
              <a:t>You should </a:t>
            </a:r>
            <a:r>
              <a:rPr lang="en-US" sz="2800" b="1" dirty="0">
                <a:solidFill>
                  <a:schemeClr val="accent1"/>
                </a:solidFill>
              </a:rPr>
              <a:t>achieve </a:t>
            </a:r>
            <a:r>
              <a:rPr lang="en-US" sz="2800" b="1" dirty="0"/>
              <a:t>your goal of being a footballer, if you work hard at football practice.</a:t>
            </a:r>
            <a:br>
              <a:rPr lang="en-US" sz="2800" b="1" dirty="0"/>
            </a:br>
            <a:r>
              <a:rPr lang="en-US" sz="2800" b="1" dirty="0"/>
              <a:t>The spider walked across the </a:t>
            </a:r>
            <a:r>
              <a:rPr lang="en-US" sz="2800" b="1" dirty="0">
                <a:solidFill>
                  <a:schemeClr val="accent1"/>
                </a:solidFill>
              </a:rPr>
              <a:t>ceiling </a:t>
            </a:r>
            <a:r>
              <a:rPr lang="en-US" sz="2800" b="1" dirty="0"/>
              <a:t>without being seen.</a:t>
            </a:r>
            <a:br>
              <a:rPr lang="en-US" sz="2800" b="1" dirty="0"/>
            </a:br>
            <a:r>
              <a:rPr lang="en-US" sz="2800" b="1" dirty="0"/>
              <a:t>The policeman said that he </a:t>
            </a:r>
            <a:r>
              <a:rPr lang="en-US" sz="2800" b="1" dirty="0">
                <a:solidFill>
                  <a:schemeClr val="accent1"/>
                </a:solidFill>
              </a:rPr>
              <a:t>believe</a:t>
            </a:r>
            <a:r>
              <a:rPr lang="en-US" sz="2800" b="1" dirty="0"/>
              <a:t>d I was telling the truth.</a:t>
            </a:r>
            <a:br>
              <a:rPr lang="en-US" sz="2800" b="1" dirty="0"/>
            </a:br>
            <a:r>
              <a:rPr lang="en-US" sz="2800" b="1" dirty="0"/>
              <a:t>In netball, you have to try to be unmarked to </a:t>
            </a:r>
            <a:r>
              <a:rPr lang="en-US" sz="2800" b="1" dirty="0">
                <a:solidFill>
                  <a:schemeClr val="accent1"/>
                </a:solidFill>
              </a:rPr>
              <a:t>receive</a:t>
            </a:r>
            <a:r>
              <a:rPr lang="en-US" sz="2800" b="1" dirty="0"/>
              <a:t> the ball.</a:t>
            </a:r>
            <a:br>
              <a:rPr lang="en-US" sz="2800" b="1" dirty="0"/>
            </a:br>
            <a:r>
              <a:rPr lang="en-US" sz="2800" b="1" dirty="0"/>
              <a:t>My best </a:t>
            </a:r>
            <a:r>
              <a:rPr lang="en-US" sz="2800" b="1" dirty="0">
                <a:solidFill>
                  <a:schemeClr val="accent1"/>
                </a:solidFill>
              </a:rPr>
              <a:t>friend</a:t>
            </a:r>
            <a:r>
              <a:rPr lang="en-US" sz="2800" b="1" dirty="0"/>
              <a:t> has been my </a:t>
            </a:r>
            <a:r>
              <a:rPr lang="en-US" sz="2800" b="1" dirty="0">
                <a:solidFill>
                  <a:schemeClr val="accent1"/>
                </a:solidFill>
              </a:rPr>
              <a:t>friend</a:t>
            </a:r>
            <a:r>
              <a:rPr lang="en-US" sz="2800" b="1" dirty="0"/>
              <a:t> since I was in Reception class.</a:t>
            </a:r>
            <a:br>
              <a:rPr lang="en-US" sz="2800" b="1" dirty="0"/>
            </a:br>
            <a:r>
              <a:rPr lang="en-US" sz="2800" b="1" dirty="0"/>
              <a:t>The magician tried to </a:t>
            </a:r>
            <a:r>
              <a:rPr lang="en-US" sz="2800" b="1" dirty="0">
                <a:solidFill>
                  <a:schemeClr val="accent1"/>
                </a:solidFill>
              </a:rPr>
              <a:t>deceive</a:t>
            </a:r>
            <a:r>
              <a:rPr lang="en-US" sz="2800" b="1" dirty="0"/>
              <a:t> us by hiding the rabbit in the hat.</a:t>
            </a:r>
            <a:br>
              <a:rPr lang="en-US" sz="2800" b="1" dirty="0"/>
            </a:br>
            <a:r>
              <a:rPr lang="en-US" sz="2800" b="1" dirty="0"/>
              <a:t>A </a:t>
            </a:r>
            <a:r>
              <a:rPr lang="en-US" sz="2800" b="1" dirty="0">
                <a:solidFill>
                  <a:schemeClr val="accent1"/>
                </a:solidFill>
              </a:rPr>
              <a:t>priest</a:t>
            </a:r>
            <a:r>
              <a:rPr lang="en-US" sz="2800" b="1" dirty="0"/>
              <a:t> works in a church.</a:t>
            </a:r>
            <a:br>
              <a:rPr lang="en-US" sz="2800" b="1" dirty="0"/>
            </a:br>
            <a:r>
              <a:rPr lang="en-US" sz="2800" b="1" dirty="0"/>
              <a:t>When you buy something in a shop, you are given a </a:t>
            </a:r>
            <a:r>
              <a:rPr lang="en-US" sz="2800" b="1" dirty="0">
                <a:solidFill>
                  <a:schemeClr val="accent1"/>
                </a:solidFill>
              </a:rPr>
              <a:t>receipt</a:t>
            </a:r>
            <a:r>
              <a:rPr lang="en-US" sz="2800" b="1" dirty="0"/>
              <a:t>.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u="sng" dirty="0">
                <a:solidFill>
                  <a:srgbClr val="FF0000"/>
                </a:solidFill>
              </a:rPr>
              <a:t>Statutory words (Y5/6)</a:t>
            </a:r>
            <a:br>
              <a:rPr lang="en-US" sz="2800" b="1" u="sng" dirty="0"/>
            </a:br>
            <a:r>
              <a:rPr lang="en-US" sz="2800" b="1" dirty="0"/>
              <a:t>When you are rock climbing, you need to make sure you are</a:t>
            </a:r>
            <a:r>
              <a:rPr lang="en-US" sz="2800" b="1" dirty="0">
                <a:solidFill>
                  <a:srgbClr val="FF0000"/>
                </a:solidFill>
              </a:rPr>
              <a:t> attached </a:t>
            </a:r>
            <a:r>
              <a:rPr lang="en-US" sz="2800" b="1" dirty="0"/>
              <a:t>to a rope.</a:t>
            </a:r>
            <a:br>
              <a:rPr lang="en-US" sz="2800" b="1" dirty="0"/>
            </a:br>
            <a:r>
              <a:rPr lang="en-US" sz="2800" b="1" dirty="0"/>
              <a:t>The dog at the end of my road can be a bit </a:t>
            </a:r>
            <a:r>
              <a:rPr lang="en-US" sz="2800" b="1" dirty="0">
                <a:solidFill>
                  <a:srgbClr val="FF0000"/>
                </a:solidFill>
              </a:rPr>
              <a:t>aggressive</a:t>
            </a:r>
            <a:r>
              <a:rPr lang="en-US" sz="2800" b="1" dirty="0"/>
              <a:t> when you walk past its garden.</a:t>
            </a: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07888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GB" dirty="0" err="1"/>
              <a:t>ei</a:t>
            </a:r>
            <a:r>
              <a:rPr lang="en-GB" dirty="0"/>
              <a:t>/</a:t>
            </a:r>
            <a:r>
              <a:rPr lang="en-GB" dirty="0" err="1"/>
              <a:t>ie</a:t>
            </a:r>
            <a:endParaRPr lang="en-GB" dirty="0"/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497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Spelling week 5 Spring 1</vt:lpstr>
      <vt:lpstr>Monday – Sound of the week: Phoneme: /ee/e/ Written: Grapheme – ie/ei  Sort the words into the different groups – phonemes (sounds)</vt:lpstr>
      <vt:lpstr>This weeks words: achieve ceiling believe receive friend deceive priest receipt  Statutory words (Y5/6) attached aggressive    </vt:lpstr>
      <vt:lpstr>Syllables</vt:lpstr>
      <vt:lpstr>Tuesday - Spellings: partner test</vt:lpstr>
      <vt:lpstr>Wednesday - Spelling: sound analysis and handwriting (sound buttons)</vt:lpstr>
      <vt:lpstr>Thursday - Sound of the week: Phoneme: /ee/e/ Written: Grapheme – ie/ei  Copy the sentences into your handwriting books – neatly and correctly – underline your spelling words</vt:lpstr>
      <vt:lpstr> You should achieve your goal of being a footballer, if you work hard at football practice. The spider walked across the ceiling without being seen. The policeman said that he believed I was telling the truth. In netball, you have to try to be unmarked to receive the ball. My best friend has been my friend since I was in Reception class. The magician tried to deceive us by hiding the rabbit in the hat. A priest works in a church. When you buy something in a shop, you are given a receipt. Statutory words (Y5/6) When you are rock climbing, you need to make sure you are attached to a rope. The dog at the end of my road can be a bit aggressive when you walk past its garden.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kwhalley@Mobberley.local</cp:lastModifiedBy>
  <cp:revision>35</cp:revision>
  <dcterms:created xsi:type="dcterms:W3CDTF">2021-11-04T14:23:22Z</dcterms:created>
  <dcterms:modified xsi:type="dcterms:W3CDTF">2023-02-02T14:09:44Z</dcterms:modified>
</cp:coreProperties>
</file>