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5" r:id="rId5"/>
    <p:sldId id="258" r:id="rId6"/>
    <p:sldId id="259" r:id="rId7"/>
    <p:sldId id="263"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9"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DE6F-6606-4001-B89C-7B09271776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8FCB178-162D-490D-8D17-C99769DF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DF8A78-4ED6-4A8C-900A-B2F5214EEBDB}"/>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5" name="Footer Placeholder 4">
            <a:extLst>
              <a:ext uri="{FF2B5EF4-FFF2-40B4-BE49-F238E27FC236}">
                <a16:creationId xmlns:a16="http://schemas.microsoft.com/office/drawing/2014/main" id="{0C0A2116-4A62-4973-B508-F6F1662078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4084692-7245-426C-89D6-9C417BA4EF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30774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BEA14-AD46-45AA-AF47-173DD802FA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BBF73E-7E16-4A63-AF2D-D1FC1761547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9480C-2BEC-4E05-86FC-4C3DDBA6C728}"/>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5" name="Footer Placeholder 4">
            <a:extLst>
              <a:ext uri="{FF2B5EF4-FFF2-40B4-BE49-F238E27FC236}">
                <a16:creationId xmlns:a16="http://schemas.microsoft.com/office/drawing/2014/main" id="{C6FB25FA-F047-4277-89DF-EE7E601E6C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33A2FF7-0CC8-409C-8D83-7B8177E7DA31}"/>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0539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1D638A-9872-433F-B118-3F7C76D02D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BCF10A-C596-4E1C-A1CD-76562E814F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D615E9-B77E-4A94-B1C3-CBF586FAF6A9}"/>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5" name="Footer Placeholder 4">
            <a:extLst>
              <a:ext uri="{FF2B5EF4-FFF2-40B4-BE49-F238E27FC236}">
                <a16:creationId xmlns:a16="http://schemas.microsoft.com/office/drawing/2014/main" id="{724A9B23-E00E-4518-B0C6-21A0E5CAA11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FCDC229-FF5B-4C7A-B3AC-5B96652635AF}"/>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403511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9237F-7D59-44B9-8DC4-526121435D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12FF21-DFCD-40BE-8543-DE6ECB76A9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BA5C63-DE36-44C5-BF4B-4F6C11968E98}"/>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5" name="Footer Placeholder 4">
            <a:extLst>
              <a:ext uri="{FF2B5EF4-FFF2-40B4-BE49-F238E27FC236}">
                <a16:creationId xmlns:a16="http://schemas.microsoft.com/office/drawing/2014/main" id="{719A6765-406B-49A8-AB5A-60465BBBB48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5C3370-9E99-4FCF-91CF-6BCC59BCBAE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1724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D91B-A777-41AB-8DF5-E43EE69DAD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05E800-FDFC-402E-9238-771258A2C4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3D743A-3D25-4F0C-8925-16AC77D0D3B4}"/>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5" name="Footer Placeholder 4">
            <a:extLst>
              <a:ext uri="{FF2B5EF4-FFF2-40B4-BE49-F238E27FC236}">
                <a16:creationId xmlns:a16="http://schemas.microsoft.com/office/drawing/2014/main" id="{B1B3F302-A38F-424B-956F-63594562C1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737CBC4-6125-4E99-82EA-DAE0FDC03BA6}"/>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4438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EDE9-9BD6-4702-B3B4-2775100195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2CCA78-3EB0-49FC-BC17-1D6105077D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728D11-9DAB-492A-A24B-B0FA01B643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A921F02-6E36-438B-BC5E-47284E7FBC3B}"/>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6" name="Footer Placeholder 5">
            <a:extLst>
              <a:ext uri="{FF2B5EF4-FFF2-40B4-BE49-F238E27FC236}">
                <a16:creationId xmlns:a16="http://schemas.microsoft.com/office/drawing/2014/main" id="{87EE424D-7693-4ABF-B0EC-2B58F6E3F91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76B339C-789C-4EC4-A69E-68B9387EBCF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6742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60B1-7864-454D-8249-B1897650C6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CED7E7-ADB3-42C0-AF2B-521B9A341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819D308-5F45-435D-B85B-D2117AAFFB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DAB27D9-08A5-4D09-9E48-F3688CB88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DF0AB30-A2B0-4FF1-8F01-EF4BCC4AA49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BC0C5B-7912-4892-9AD0-5153E1657DBB}"/>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8" name="Footer Placeholder 7">
            <a:extLst>
              <a:ext uri="{FF2B5EF4-FFF2-40B4-BE49-F238E27FC236}">
                <a16:creationId xmlns:a16="http://schemas.microsoft.com/office/drawing/2014/main" id="{B7E1BE69-9DD1-451A-8DB2-CC63F70116B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43E8B25-4FC4-4F46-A9D4-B66D74FF65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46532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AF94-45F8-407C-AB67-7B07A0E17B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398EFB-EAE3-47EA-B36E-10A3717B4229}"/>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4" name="Footer Placeholder 3">
            <a:extLst>
              <a:ext uri="{FF2B5EF4-FFF2-40B4-BE49-F238E27FC236}">
                <a16:creationId xmlns:a16="http://schemas.microsoft.com/office/drawing/2014/main" id="{FE6F4032-3FEC-498B-BDE6-D6B8DEDA49F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816F665-E023-4121-92DB-11F1F9E4403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35424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BA2C4-101C-4639-888B-EF3F8350D7F7}"/>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3" name="Footer Placeholder 2">
            <a:extLst>
              <a:ext uri="{FF2B5EF4-FFF2-40B4-BE49-F238E27FC236}">
                <a16:creationId xmlns:a16="http://schemas.microsoft.com/office/drawing/2014/main" id="{6D37FBD1-36BF-4452-9C6B-0130169D664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38A035A-AEDB-41BF-A517-C243D6B387D9}"/>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468833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D9AD9-AB47-4B59-8DBC-AFD2D4A386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B00978-31B4-4892-98F3-E9B4E412BB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E4F29E-11EE-4597-81F5-A329F3EC8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9BA1ED-9761-4295-B16A-2941AAFAADC6}"/>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6" name="Footer Placeholder 5">
            <a:extLst>
              <a:ext uri="{FF2B5EF4-FFF2-40B4-BE49-F238E27FC236}">
                <a16:creationId xmlns:a16="http://schemas.microsoft.com/office/drawing/2014/main" id="{0827B0CC-6941-4484-A1EA-90B3AA1B88E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A0A658F-8E2C-4E93-BDDB-EDB7A88DFC60}"/>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90706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1A1D2-421A-4C4E-83ED-FAE774973D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C91632-ED56-414B-A33A-C706BE444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B7E7F59-E4D9-4CDB-B219-1029C2DD7C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790351-EA1B-4CFA-A749-AC951919B58F}"/>
              </a:ext>
            </a:extLst>
          </p:cNvPr>
          <p:cNvSpPr>
            <a:spLocks noGrp="1"/>
          </p:cNvSpPr>
          <p:nvPr>
            <p:ph type="dt" sz="half" idx="10"/>
          </p:nvPr>
        </p:nvSpPr>
        <p:spPr/>
        <p:txBody>
          <a:bodyPr/>
          <a:lstStyle/>
          <a:p>
            <a:fld id="{00F3F377-1336-43F5-B5FB-548EE1C05441}" type="datetimeFigureOut">
              <a:rPr lang="en-GB" smtClean="0"/>
              <a:t>09/02/2023</a:t>
            </a:fld>
            <a:endParaRPr lang="en-GB" dirty="0"/>
          </a:p>
        </p:txBody>
      </p:sp>
      <p:sp>
        <p:nvSpPr>
          <p:cNvPr id="6" name="Footer Placeholder 5">
            <a:extLst>
              <a:ext uri="{FF2B5EF4-FFF2-40B4-BE49-F238E27FC236}">
                <a16:creationId xmlns:a16="http://schemas.microsoft.com/office/drawing/2014/main" id="{6A8B5DE2-BA4C-4F4C-8D49-F75D6A92184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E65BED1-AD69-4407-927F-55DF1720055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157495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93234E-EA59-470C-86E1-A7A5B5BA86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AD23FA-0C53-4E54-A0C7-B34D06DC1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B306C4-BC05-4FA5-B344-1D48F40021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3F377-1336-43F5-B5FB-548EE1C05441}" type="datetimeFigureOut">
              <a:rPr lang="en-GB" smtClean="0"/>
              <a:t>09/02/2023</a:t>
            </a:fld>
            <a:endParaRPr lang="en-GB" dirty="0"/>
          </a:p>
        </p:txBody>
      </p:sp>
      <p:sp>
        <p:nvSpPr>
          <p:cNvPr id="5" name="Footer Placeholder 4">
            <a:extLst>
              <a:ext uri="{FF2B5EF4-FFF2-40B4-BE49-F238E27FC236}">
                <a16:creationId xmlns:a16="http://schemas.microsoft.com/office/drawing/2014/main" id="{5441BFFE-CF2F-447E-8414-9AFDA00A4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274D600-82B2-45E6-A873-F67AC7630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2AF52-2A28-448B-A9A1-9C065320C071}" type="slidenum">
              <a:rPr lang="en-GB" smtClean="0"/>
              <a:t>‹#›</a:t>
            </a:fld>
            <a:endParaRPr lang="en-GB" dirty="0"/>
          </a:p>
        </p:txBody>
      </p:sp>
    </p:spTree>
    <p:extLst>
      <p:ext uri="{BB962C8B-B14F-4D97-AF65-F5344CB8AC3E}">
        <p14:creationId xmlns:p14="http://schemas.microsoft.com/office/powerpoint/2010/main" val="410299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10E6B-E24A-4E67-9CF9-54CBFAAA853C}"/>
              </a:ext>
            </a:extLst>
          </p:cNvPr>
          <p:cNvSpPr>
            <a:spLocks noGrp="1"/>
          </p:cNvSpPr>
          <p:nvPr>
            <p:ph type="ctrTitle"/>
          </p:nvPr>
        </p:nvSpPr>
        <p:spPr/>
        <p:txBody>
          <a:bodyPr/>
          <a:lstStyle/>
          <a:p>
            <a:r>
              <a:rPr lang="en-GB" dirty="0"/>
              <a:t>Spelling week 6</a:t>
            </a:r>
            <a:br>
              <a:rPr lang="en-GB" dirty="0"/>
            </a:br>
            <a:r>
              <a:rPr lang="en-GB" dirty="0"/>
              <a:t>Spring 1</a:t>
            </a:r>
          </a:p>
        </p:txBody>
      </p:sp>
      <p:sp>
        <p:nvSpPr>
          <p:cNvPr id="3" name="Subtitle 2">
            <a:extLst>
              <a:ext uri="{FF2B5EF4-FFF2-40B4-BE49-F238E27FC236}">
                <a16:creationId xmlns:a16="http://schemas.microsoft.com/office/drawing/2014/main" id="{7C94C423-96AF-41D7-B5B0-E21D185E8619}"/>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1445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38200" y="1607872"/>
            <a:ext cx="10515600" cy="70321"/>
          </a:xfrm>
        </p:spPr>
        <p:txBody>
          <a:bodyPr>
            <a:normAutofit fontScale="90000"/>
          </a:bodyPr>
          <a:lstStyle/>
          <a:p>
            <a:r>
              <a:rPr lang="en-GB" b="1" u="sng" dirty="0"/>
              <a:t>Monday</a:t>
            </a:r>
            <a:r>
              <a:rPr lang="en-GB" dirty="0"/>
              <a:t> – Sound of the week: Phoneme: /</a:t>
            </a:r>
            <a:r>
              <a:rPr lang="en-GB" dirty="0" err="1"/>
              <a:t>ee</a:t>
            </a:r>
            <a:r>
              <a:rPr lang="en-GB" dirty="0"/>
              <a:t>/ay/</a:t>
            </a:r>
            <a:br>
              <a:rPr lang="en-GB" dirty="0"/>
            </a:br>
            <a:r>
              <a:rPr lang="en-GB" dirty="0"/>
              <a:t>Written: Grapheme – </a:t>
            </a:r>
            <a:r>
              <a:rPr lang="en-GB" b="1" dirty="0" err="1"/>
              <a:t>ei</a:t>
            </a:r>
            <a:br>
              <a:rPr lang="en-GB" sz="2000" dirty="0"/>
            </a:br>
            <a:br>
              <a:rPr lang="en-GB" dirty="0"/>
            </a:br>
            <a:r>
              <a:rPr lang="en-GB" dirty="0"/>
              <a:t>Sort the words into the different groups – phonemes (sounds)</a:t>
            </a:r>
          </a:p>
        </p:txBody>
      </p:sp>
      <p:graphicFrame>
        <p:nvGraphicFramePr>
          <p:cNvPr id="5" name="Table 4">
            <a:extLst>
              <a:ext uri="{FF2B5EF4-FFF2-40B4-BE49-F238E27FC236}">
                <a16:creationId xmlns:a16="http://schemas.microsoft.com/office/drawing/2014/main" id="{D72CA05D-645B-41D7-B138-75F23E6ADA1D}"/>
              </a:ext>
            </a:extLst>
          </p:cNvPr>
          <p:cNvGraphicFramePr>
            <a:graphicFrameLocks noGrp="1"/>
          </p:cNvGraphicFramePr>
          <p:nvPr>
            <p:extLst>
              <p:ext uri="{D42A27DB-BD31-4B8C-83A1-F6EECF244321}">
                <p14:modId xmlns:p14="http://schemas.microsoft.com/office/powerpoint/2010/main" val="117934363"/>
              </p:ext>
            </p:extLst>
          </p:nvPr>
        </p:nvGraphicFramePr>
        <p:xfrm>
          <a:off x="1420009" y="3190843"/>
          <a:ext cx="7538572" cy="3123900"/>
        </p:xfrm>
        <a:graphic>
          <a:graphicData uri="http://schemas.openxmlformats.org/drawingml/2006/table">
            <a:tbl>
              <a:tblPr firstRow="1" firstCol="1" bandRow="1">
                <a:tableStyleId>{5C22544A-7EE6-4342-B048-85BDC9FD1C3A}</a:tableStyleId>
              </a:tblPr>
              <a:tblGrid>
                <a:gridCol w="3769286">
                  <a:extLst>
                    <a:ext uri="{9D8B030D-6E8A-4147-A177-3AD203B41FA5}">
                      <a16:colId xmlns:a16="http://schemas.microsoft.com/office/drawing/2014/main" val="3576693262"/>
                    </a:ext>
                  </a:extLst>
                </a:gridCol>
                <a:gridCol w="3769286">
                  <a:extLst>
                    <a:ext uri="{9D8B030D-6E8A-4147-A177-3AD203B41FA5}">
                      <a16:colId xmlns:a16="http://schemas.microsoft.com/office/drawing/2014/main" val="38181431"/>
                    </a:ext>
                  </a:extLst>
                </a:gridCol>
              </a:tblGrid>
              <a:tr h="480468">
                <a:tc>
                  <a:txBody>
                    <a:bodyPr/>
                    <a:lstStyle/>
                    <a:p>
                      <a:pPr algn="ctr">
                        <a:lnSpc>
                          <a:spcPct val="107000"/>
                        </a:lnSpc>
                        <a:spcAft>
                          <a:spcPts val="0"/>
                        </a:spcAft>
                      </a:pPr>
                      <a:r>
                        <a:rPr lang="en-GB" sz="2800" dirty="0" err="1">
                          <a:effectLst/>
                        </a:rPr>
                        <a:t>ee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800" dirty="0">
                          <a:effectLst/>
                        </a:rPr>
                        <a:t>ay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3617744"/>
                  </a:ext>
                </a:extLst>
              </a:tr>
              <a:tr h="33042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314171810"/>
                  </a:ext>
                </a:extLst>
              </a:tr>
              <a:tr h="33042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899152261"/>
                  </a:ext>
                </a:extLst>
              </a:tr>
              <a:tr h="33042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284257326"/>
                  </a:ext>
                </a:extLst>
              </a:tr>
              <a:tr h="33042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442837065"/>
                  </a:ext>
                </a:extLst>
              </a:tr>
              <a:tr h="33042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683922981"/>
                  </a:ext>
                </a:extLst>
              </a:tr>
              <a:tr h="33042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098279290"/>
                  </a:ext>
                </a:extLst>
              </a:tr>
              <a:tr h="33042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632453356"/>
                  </a:ext>
                </a:extLst>
              </a:tr>
              <a:tr h="330429">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604607685"/>
                  </a:ext>
                </a:extLst>
              </a:tr>
            </a:tbl>
          </a:graphicData>
        </a:graphic>
      </p:graphicFrame>
    </p:spTree>
    <p:extLst>
      <p:ext uri="{BB962C8B-B14F-4D97-AF65-F5344CB8AC3E}">
        <p14:creationId xmlns:p14="http://schemas.microsoft.com/office/powerpoint/2010/main" val="275502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8C8F-E07E-0B43-B279-89C422BB2222}"/>
              </a:ext>
            </a:extLst>
          </p:cNvPr>
          <p:cNvSpPr>
            <a:spLocks noGrp="1"/>
          </p:cNvSpPr>
          <p:nvPr>
            <p:ph type="title"/>
          </p:nvPr>
        </p:nvSpPr>
        <p:spPr>
          <a:xfrm>
            <a:off x="669944" y="4317825"/>
            <a:ext cx="10515600" cy="511352"/>
          </a:xfrm>
        </p:spPr>
        <p:txBody>
          <a:bodyPr>
            <a:normAutofit fontScale="90000"/>
          </a:bodyPr>
          <a:lstStyle/>
          <a:p>
            <a:pPr algn="ctr"/>
            <a:r>
              <a:rPr lang="en-US" sz="4000" b="1" u="sng" dirty="0"/>
              <a:t>This weeks words</a:t>
            </a:r>
            <a:r>
              <a:rPr lang="en-US" sz="4000" b="1" dirty="0"/>
              <a:t>:</a:t>
            </a:r>
            <a:br>
              <a:rPr lang="en-US" sz="4000" b="1" dirty="0"/>
            </a:br>
            <a:r>
              <a:rPr lang="en-US" dirty="0">
                <a:solidFill>
                  <a:srgbClr val="FF0000"/>
                </a:solidFill>
              </a:rPr>
              <a:t>neighbour</a:t>
            </a:r>
            <a:br>
              <a:rPr lang="en-GB" dirty="0"/>
            </a:br>
            <a:r>
              <a:rPr lang="en-GB" dirty="0"/>
              <a:t>weight</a:t>
            </a:r>
            <a:br>
              <a:rPr lang="en-GB" dirty="0"/>
            </a:br>
            <a:r>
              <a:rPr lang="en-GB" dirty="0"/>
              <a:t>weird</a:t>
            </a:r>
            <a:br>
              <a:rPr lang="en-GB" dirty="0"/>
            </a:br>
            <a:r>
              <a:rPr lang="en-GB" dirty="0"/>
              <a:t>reign</a:t>
            </a:r>
            <a:br>
              <a:rPr lang="en-GB" dirty="0"/>
            </a:br>
            <a:r>
              <a:rPr lang="en-GB" dirty="0"/>
              <a:t>protein</a:t>
            </a:r>
            <a:br>
              <a:rPr lang="en-GB" dirty="0"/>
            </a:br>
            <a:r>
              <a:rPr lang="en-GB" dirty="0"/>
              <a:t>beige</a:t>
            </a:r>
            <a:br>
              <a:rPr lang="en-GB" dirty="0"/>
            </a:br>
            <a:r>
              <a:rPr lang="en-GB" dirty="0"/>
              <a:t>neither</a:t>
            </a:r>
            <a:br>
              <a:rPr lang="en-GB" dirty="0"/>
            </a:br>
            <a:r>
              <a:rPr lang="en-GB" dirty="0"/>
              <a:t>seize</a:t>
            </a:r>
            <a:br>
              <a:rPr lang="en-GB" sz="2800" dirty="0"/>
            </a:br>
            <a:br>
              <a:rPr lang="en-US" sz="4000" b="1" dirty="0">
                <a:solidFill>
                  <a:srgbClr val="FF0000"/>
                </a:solidFill>
              </a:rPr>
            </a:br>
            <a:r>
              <a:rPr lang="en-US" sz="4000" b="1" u="sng" dirty="0">
                <a:solidFill>
                  <a:srgbClr val="0070C0"/>
                </a:solidFill>
              </a:rPr>
              <a:t>Statutory words (Y5/6)</a:t>
            </a:r>
            <a:br>
              <a:rPr lang="en-US" sz="4000" b="1" u="sng" dirty="0">
                <a:solidFill>
                  <a:srgbClr val="FF0000"/>
                </a:solidFill>
              </a:rPr>
            </a:br>
            <a:r>
              <a:rPr lang="en-US" sz="4000" b="1" dirty="0">
                <a:solidFill>
                  <a:srgbClr val="FF0000"/>
                </a:solidFill>
              </a:rPr>
              <a:t>desperate</a:t>
            </a:r>
            <a:br>
              <a:rPr lang="en-US" sz="4000" b="1" dirty="0">
                <a:solidFill>
                  <a:srgbClr val="FF0000"/>
                </a:solidFill>
              </a:rPr>
            </a:br>
            <a:r>
              <a:rPr lang="en-US" sz="4000" b="1" dirty="0">
                <a:solidFill>
                  <a:srgbClr val="FF0000"/>
                </a:solidFill>
              </a:rPr>
              <a:t>environment</a:t>
            </a:r>
            <a:br>
              <a:rPr lang="en-US" b="1" dirty="0"/>
            </a:br>
            <a:br>
              <a:rPr lang="en-US" b="1" dirty="0"/>
            </a:br>
            <a:br>
              <a:rPr lang="en-US" b="1" dirty="0"/>
            </a:br>
            <a:br>
              <a:rPr lang="en-US" b="1" dirty="0"/>
            </a:br>
            <a:endParaRPr lang="en-US" b="1" dirty="0"/>
          </a:p>
        </p:txBody>
      </p:sp>
    </p:spTree>
    <p:extLst>
      <p:ext uri="{BB962C8B-B14F-4D97-AF65-F5344CB8AC3E}">
        <p14:creationId xmlns:p14="http://schemas.microsoft.com/office/powerpoint/2010/main" val="198930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CEED-05BD-8143-9871-B187909D73FE}"/>
              </a:ext>
            </a:extLst>
          </p:cNvPr>
          <p:cNvSpPr>
            <a:spLocks noGrp="1"/>
          </p:cNvSpPr>
          <p:nvPr>
            <p:ph type="title"/>
          </p:nvPr>
        </p:nvSpPr>
        <p:spPr>
          <a:xfrm>
            <a:off x="838200" y="151117"/>
            <a:ext cx="10515600" cy="1325563"/>
          </a:xfrm>
        </p:spPr>
        <p:txBody>
          <a:bodyPr/>
          <a:lstStyle/>
          <a:p>
            <a:pPr algn="ctr"/>
            <a:r>
              <a:rPr lang="en-US" b="1" u="sng" dirty="0"/>
              <a:t>Syllables</a:t>
            </a:r>
          </a:p>
        </p:txBody>
      </p:sp>
      <p:grpSp>
        <p:nvGrpSpPr>
          <p:cNvPr id="15" name="Group 14">
            <a:extLst>
              <a:ext uri="{FF2B5EF4-FFF2-40B4-BE49-F238E27FC236}">
                <a16:creationId xmlns:a16="http://schemas.microsoft.com/office/drawing/2014/main" id="{F8F48B33-E0A1-4D7D-9BB1-9A34102D0B40}"/>
              </a:ext>
            </a:extLst>
          </p:cNvPr>
          <p:cNvGrpSpPr/>
          <p:nvPr/>
        </p:nvGrpSpPr>
        <p:grpSpPr>
          <a:xfrm>
            <a:off x="2051248" y="910924"/>
            <a:ext cx="7015072" cy="1754326"/>
            <a:chOff x="2617141" y="892336"/>
            <a:chExt cx="7015072" cy="1754326"/>
          </a:xfrm>
        </p:grpSpPr>
        <p:sp>
          <p:nvSpPr>
            <p:cNvPr id="3" name="TextBox 2">
              <a:extLst>
                <a:ext uri="{FF2B5EF4-FFF2-40B4-BE49-F238E27FC236}">
                  <a16:creationId xmlns:a16="http://schemas.microsoft.com/office/drawing/2014/main" id="{725CB65A-1144-484C-BC1C-D72B18CA29E3}"/>
                </a:ext>
              </a:extLst>
            </p:cNvPr>
            <p:cNvSpPr txBox="1"/>
            <p:nvPr/>
          </p:nvSpPr>
          <p:spPr>
            <a:xfrm>
              <a:off x="2617141" y="1506022"/>
              <a:ext cx="3025700" cy="369332"/>
            </a:xfrm>
            <a:prstGeom prst="rect">
              <a:avLst/>
            </a:prstGeom>
            <a:noFill/>
          </p:spPr>
          <p:txBody>
            <a:bodyPr wrap="none" rtlCol="0">
              <a:spAutoFit/>
            </a:bodyPr>
            <a:lstStyle/>
            <a:p>
              <a:r>
                <a:rPr lang="en-US" dirty="0"/>
                <a:t>Which words have 1 syllable?</a:t>
              </a:r>
            </a:p>
          </p:txBody>
        </p:sp>
        <p:sp>
          <p:nvSpPr>
            <p:cNvPr id="9" name="TextBox 8">
              <a:extLst>
                <a:ext uri="{FF2B5EF4-FFF2-40B4-BE49-F238E27FC236}">
                  <a16:creationId xmlns:a16="http://schemas.microsoft.com/office/drawing/2014/main" id="{A1AE2E6A-DC6D-4BB2-A524-B715CDB7A737}"/>
                </a:ext>
              </a:extLst>
            </p:cNvPr>
            <p:cNvSpPr txBox="1"/>
            <p:nvPr/>
          </p:nvSpPr>
          <p:spPr>
            <a:xfrm>
              <a:off x="8810513" y="892336"/>
              <a:ext cx="821700" cy="1754326"/>
            </a:xfrm>
            <a:prstGeom prst="rect">
              <a:avLst/>
            </a:prstGeom>
            <a:noFill/>
          </p:spPr>
          <p:txBody>
            <a:bodyPr wrap="none" rtlCol="0">
              <a:spAutoFit/>
            </a:bodyPr>
            <a:lstStyle/>
            <a:p>
              <a:r>
                <a:rPr lang="en-GB" dirty="0"/>
                <a:t>weight</a:t>
              </a:r>
            </a:p>
            <a:p>
              <a:r>
                <a:rPr lang="en-GB" dirty="0"/>
                <a:t>seize</a:t>
              </a:r>
            </a:p>
            <a:p>
              <a:r>
                <a:rPr lang="en-GB" dirty="0"/>
                <a:t>weird</a:t>
              </a:r>
            </a:p>
            <a:p>
              <a:r>
                <a:rPr lang="en-GB" dirty="0"/>
                <a:t>reign</a:t>
              </a:r>
            </a:p>
            <a:p>
              <a:r>
                <a:rPr lang="en-GB" dirty="0"/>
                <a:t>beige</a:t>
              </a:r>
            </a:p>
            <a:p>
              <a:endParaRPr lang="en-GB" dirty="0"/>
            </a:p>
          </p:txBody>
        </p:sp>
      </p:grpSp>
      <p:grpSp>
        <p:nvGrpSpPr>
          <p:cNvPr id="14" name="Group 13">
            <a:extLst>
              <a:ext uri="{FF2B5EF4-FFF2-40B4-BE49-F238E27FC236}">
                <a16:creationId xmlns:a16="http://schemas.microsoft.com/office/drawing/2014/main" id="{43DB0798-0615-4AF3-9073-B0F200E40ADF}"/>
              </a:ext>
            </a:extLst>
          </p:cNvPr>
          <p:cNvGrpSpPr/>
          <p:nvPr/>
        </p:nvGrpSpPr>
        <p:grpSpPr>
          <a:xfrm>
            <a:off x="2109538" y="2551837"/>
            <a:ext cx="7296596" cy="923330"/>
            <a:chOff x="2504407" y="2211085"/>
            <a:chExt cx="7296596" cy="923330"/>
          </a:xfrm>
        </p:grpSpPr>
        <p:sp>
          <p:nvSpPr>
            <p:cNvPr id="5" name="TextBox 4">
              <a:extLst>
                <a:ext uri="{FF2B5EF4-FFF2-40B4-BE49-F238E27FC236}">
                  <a16:creationId xmlns:a16="http://schemas.microsoft.com/office/drawing/2014/main" id="{5A0EDEE5-052C-0B42-9FEC-166D6578D236}"/>
                </a:ext>
              </a:extLst>
            </p:cNvPr>
            <p:cNvSpPr txBox="1"/>
            <p:nvPr/>
          </p:nvSpPr>
          <p:spPr>
            <a:xfrm>
              <a:off x="2504407" y="2627704"/>
              <a:ext cx="3025700" cy="369332"/>
            </a:xfrm>
            <a:prstGeom prst="rect">
              <a:avLst/>
            </a:prstGeom>
            <a:noFill/>
          </p:spPr>
          <p:txBody>
            <a:bodyPr wrap="none" rtlCol="0">
              <a:spAutoFit/>
            </a:bodyPr>
            <a:lstStyle/>
            <a:p>
              <a:r>
                <a:rPr lang="en-US" dirty="0"/>
                <a:t>Which words have 2 syllables?</a:t>
              </a:r>
            </a:p>
          </p:txBody>
        </p:sp>
        <p:sp>
          <p:nvSpPr>
            <p:cNvPr id="10" name="TextBox 9">
              <a:extLst>
                <a:ext uri="{FF2B5EF4-FFF2-40B4-BE49-F238E27FC236}">
                  <a16:creationId xmlns:a16="http://schemas.microsoft.com/office/drawing/2014/main" id="{EF1A0A49-88A2-4729-B3AD-E4E0286A158C}"/>
                </a:ext>
              </a:extLst>
            </p:cNvPr>
            <p:cNvSpPr txBox="1"/>
            <p:nvPr/>
          </p:nvSpPr>
          <p:spPr>
            <a:xfrm>
              <a:off x="8622475" y="2211085"/>
              <a:ext cx="1178528" cy="923330"/>
            </a:xfrm>
            <a:prstGeom prst="rect">
              <a:avLst/>
            </a:prstGeom>
            <a:noFill/>
          </p:spPr>
          <p:txBody>
            <a:bodyPr wrap="none" rtlCol="0">
              <a:spAutoFit/>
            </a:bodyPr>
            <a:lstStyle/>
            <a:p>
              <a:r>
                <a:rPr lang="en-GB" dirty="0"/>
                <a:t>neighbour</a:t>
              </a:r>
            </a:p>
            <a:p>
              <a:r>
                <a:rPr lang="en-GB" dirty="0"/>
                <a:t>protein</a:t>
              </a:r>
            </a:p>
            <a:p>
              <a:r>
                <a:rPr lang="en-GB" dirty="0"/>
                <a:t>neither</a:t>
              </a:r>
            </a:p>
          </p:txBody>
        </p:sp>
      </p:grpSp>
      <p:grpSp>
        <p:nvGrpSpPr>
          <p:cNvPr id="13" name="Group 12">
            <a:extLst>
              <a:ext uri="{FF2B5EF4-FFF2-40B4-BE49-F238E27FC236}">
                <a16:creationId xmlns:a16="http://schemas.microsoft.com/office/drawing/2014/main" id="{0779331E-5F4A-4A27-B629-4C150522BA87}"/>
              </a:ext>
            </a:extLst>
          </p:cNvPr>
          <p:cNvGrpSpPr/>
          <p:nvPr/>
        </p:nvGrpSpPr>
        <p:grpSpPr>
          <a:xfrm>
            <a:off x="1811782" y="4089136"/>
            <a:ext cx="7420497" cy="646331"/>
            <a:chOff x="2409382" y="3676299"/>
            <a:chExt cx="7420497" cy="646331"/>
          </a:xfrm>
        </p:grpSpPr>
        <p:sp>
          <p:nvSpPr>
            <p:cNvPr id="11" name="TextBox 10">
              <a:extLst>
                <a:ext uri="{FF2B5EF4-FFF2-40B4-BE49-F238E27FC236}">
                  <a16:creationId xmlns:a16="http://schemas.microsoft.com/office/drawing/2014/main" id="{3F527B50-ADED-4DFA-839E-B557C42AC533}"/>
                </a:ext>
              </a:extLst>
            </p:cNvPr>
            <p:cNvSpPr txBox="1"/>
            <p:nvPr/>
          </p:nvSpPr>
          <p:spPr>
            <a:xfrm>
              <a:off x="2409382" y="3676299"/>
              <a:ext cx="3025700" cy="369332"/>
            </a:xfrm>
            <a:prstGeom prst="rect">
              <a:avLst/>
            </a:prstGeom>
            <a:noFill/>
          </p:spPr>
          <p:txBody>
            <a:bodyPr wrap="none" rtlCol="0">
              <a:spAutoFit/>
            </a:bodyPr>
            <a:lstStyle/>
            <a:p>
              <a:r>
                <a:rPr lang="en-US" dirty="0"/>
                <a:t>Which words have 3 syllables?</a:t>
              </a:r>
            </a:p>
          </p:txBody>
        </p:sp>
        <p:sp>
          <p:nvSpPr>
            <p:cNvPr id="12" name="TextBox 11">
              <a:extLst>
                <a:ext uri="{FF2B5EF4-FFF2-40B4-BE49-F238E27FC236}">
                  <a16:creationId xmlns:a16="http://schemas.microsoft.com/office/drawing/2014/main" id="{7C1C517C-93DC-4E39-8137-D562700EA6E2}"/>
                </a:ext>
              </a:extLst>
            </p:cNvPr>
            <p:cNvSpPr txBox="1"/>
            <p:nvPr/>
          </p:nvSpPr>
          <p:spPr>
            <a:xfrm>
              <a:off x="8707199" y="3676299"/>
              <a:ext cx="1122680" cy="646331"/>
            </a:xfrm>
            <a:prstGeom prst="rect">
              <a:avLst/>
            </a:prstGeom>
            <a:noFill/>
          </p:spPr>
          <p:txBody>
            <a:bodyPr wrap="none" rtlCol="0">
              <a:spAutoFit/>
            </a:bodyPr>
            <a:lstStyle/>
            <a:p>
              <a:r>
                <a:rPr lang="en-GB" dirty="0"/>
                <a:t>desperate</a:t>
              </a:r>
            </a:p>
            <a:p>
              <a:endParaRPr lang="en-GB" dirty="0"/>
            </a:p>
          </p:txBody>
        </p:sp>
      </p:grpSp>
      <p:grpSp>
        <p:nvGrpSpPr>
          <p:cNvPr id="16" name="Group 15">
            <a:extLst>
              <a:ext uri="{FF2B5EF4-FFF2-40B4-BE49-F238E27FC236}">
                <a16:creationId xmlns:a16="http://schemas.microsoft.com/office/drawing/2014/main" id="{E624FBAC-014B-4E69-915A-11A95EFD5C6D}"/>
              </a:ext>
            </a:extLst>
          </p:cNvPr>
          <p:cNvGrpSpPr/>
          <p:nvPr/>
        </p:nvGrpSpPr>
        <p:grpSpPr>
          <a:xfrm>
            <a:off x="1811782" y="5459717"/>
            <a:ext cx="7689480" cy="646331"/>
            <a:chOff x="2409382" y="3676299"/>
            <a:chExt cx="7689480" cy="646331"/>
          </a:xfrm>
        </p:grpSpPr>
        <p:sp>
          <p:nvSpPr>
            <p:cNvPr id="17" name="TextBox 16">
              <a:extLst>
                <a:ext uri="{FF2B5EF4-FFF2-40B4-BE49-F238E27FC236}">
                  <a16:creationId xmlns:a16="http://schemas.microsoft.com/office/drawing/2014/main" id="{06898AA1-A2C2-41A8-A17F-5B86301B665E}"/>
                </a:ext>
              </a:extLst>
            </p:cNvPr>
            <p:cNvSpPr txBox="1"/>
            <p:nvPr/>
          </p:nvSpPr>
          <p:spPr>
            <a:xfrm>
              <a:off x="2409382" y="3676299"/>
              <a:ext cx="3025700" cy="369332"/>
            </a:xfrm>
            <a:prstGeom prst="rect">
              <a:avLst/>
            </a:prstGeom>
            <a:noFill/>
          </p:spPr>
          <p:txBody>
            <a:bodyPr wrap="none" rtlCol="0">
              <a:spAutoFit/>
            </a:bodyPr>
            <a:lstStyle/>
            <a:p>
              <a:r>
                <a:rPr lang="en-US" dirty="0"/>
                <a:t>Which words have 4 syllables?</a:t>
              </a:r>
            </a:p>
          </p:txBody>
        </p:sp>
        <p:sp>
          <p:nvSpPr>
            <p:cNvPr id="18" name="TextBox 17">
              <a:extLst>
                <a:ext uri="{FF2B5EF4-FFF2-40B4-BE49-F238E27FC236}">
                  <a16:creationId xmlns:a16="http://schemas.microsoft.com/office/drawing/2014/main" id="{D6E27089-1180-4610-9561-AABA1C365B23}"/>
                </a:ext>
              </a:extLst>
            </p:cNvPr>
            <p:cNvSpPr txBox="1"/>
            <p:nvPr/>
          </p:nvSpPr>
          <p:spPr>
            <a:xfrm>
              <a:off x="8707199" y="3676299"/>
              <a:ext cx="1391663" cy="646331"/>
            </a:xfrm>
            <a:prstGeom prst="rect">
              <a:avLst/>
            </a:prstGeom>
            <a:noFill/>
          </p:spPr>
          <p:txBody>
            <a:bodyPr wrap="none" rtlCol="0">
              <a:spAutoFit/>
            </a:bodyPr>
            <a:lstStyle/>
            <a:p>
              <a:r>
                <a:rPr lang="en-GB" dirty="0"/>
                <a:t>environment</a:t>
              </a:r>
            </a:p>
            <a:p>
              <a:endParaRPr lang="en-GB" dirty="0"/>
            </a:p>
          </p:txBody>
        </p:sp>
      </p:grpSp>
    </p:spTree>
    <p:extLst>
      <p:ext uri="{BB962C8B-B14F-4D97-AF65-F5344CB8AC3E}">
        <p14:creationId xmlns:p14="http://schemas.microsoft.com/office/powerpoint/2010/main" val="2619492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71263-4D96-45C8-8FB8-AB0CE4B5BE76}"/>
              </a:ext>
            </a:extLst>
          </p:cNvPr>
          <p:cNvSpPr>
            <a:spLocks noGrp="1"/>
          </p:cNvSpPr>
          <p:nvPr>
            <p:ph type="title"/>
          </p:nvPr>
        </p:nvSpPr>
        <p:spPr>
          <a:xfrm>
            <a:off x="838200" y="107950"/>
            <a:ext cx="10515600" cy="1325563"/>
          </a:xfrm>
        </p:spPr>
        <p:txBody>
          <a:bodyPr/>
          <a:lstStyle/>
          <a:p>
            <a:r>
              <a:rPr lang="en-GB" b="1" u="sng" dirty="0"/>
              <a:t>Tuesday</a:t>
            </a:r>
            <a:r>
              <a:rPr lang="en-GB" dirty="0"/>
              <a:t> - Spellings: partner test</a:t>
            </a:r>
          </a:p>
        </p:txBody>
      </p:sp>
      <p:sp>
        <p:nvSpPr>
          <p:cNvPr id="3" name="Content Placeholder 2">
            <a:extLst>
              <a:ext uri="{FF2B5EF4-FFF2-40B4-BE49-F238E27FC236}">
                <a16:creationId xmlns:a16="http://schemas.microsoft.com/office/drawing/2014/main" id="{166B0F32-ECEE-452D-BB81-ECC0AA1303C8}"/>
              </a:ext>
            </a:extLst>
          </p:cNvPr>
          <p:cNvSpPr>
            <a:spLocks noGrp="1"/>
          </p:cNvSpPr>
          <p:nvPr>
            <p:ph idx="1"/>
          </p:nvPr>
        </p:nvSpPr>
        <p:spPr>
          <a:xfrm>
            <a:off x="838200" y="1690688"/>
            <a:ext cx="10515600" cy="4896803"/>
          </a:xfrm>
        </p:spPr>
        <p:txBody>
          <a:bodyPr>
            <a:normAutofit fontScale="77500" lnSpcReduction="20000"/>
          </a:bodyPr>
          <a:lstStyle/>
          <a:p>
            <a:pPr marL="0" indent="0">
              <a:buNone/>
            </a:pPr>
            <a:r>
              <a:rPr lang="en-GB" sz="3800" dirty="0"/>
              <a:t>1) Using words from yesterday, each pair are going to test each other. </a:t>
            </a:r>
          </a:p>
          <a:p>
            <a:pPr marL="0" indent="0">
              <a:buNone/>
            </a:pPr>
            <a:endParaRPr lang="en-GB" sz="3800" dirty="0"/>
          </a:p>
          <a:p>
            <a:pPr marL="0" indent="0">
              <a:buNone/>
            </a:pPr>
            <a:r>
              <a:rPr lang="en-GB" sz="3800" dirty="0"/>
              <a:t>2) Please gather spelling lists from the front. </a:t>
            </a:r>
          </a:p>
          <a:p>
            <a:pPr marL="0" indent="0">
              <a:buNone/>
            </a:pPr>
            <a:endParaRPr lang="en-GB" sz="3800" dirty="0"/>
          </a:p>
          <a:p>
            <a:pPr marL="0" indent="0">
              <a:buNone/>
            </a:pPr>
            <a:r>
              <a:rPr lang="en-GB" sz="3800" dirty="0"/>
              <a:t>3) Once you have tested each other, mark each other’s spellings and see which spellings you have got incorrect.</a:t>
            </a:r>
          </a:p>
          <a:p>
            <a:pPr marL="0" indent="0">
              <a:buNone/>
            </a:pPr>
            <a:endParaRPr lang="en-GB" sz="3800" dirty="0"/>
          </a:p>
          <a:p>
            <a:pPr marL="0" indent="0">
              <a:buNone/>
            </a:pPr>
            <a:r>
              <a:rPr lang="en-GB" sz="3800" dirty="0"/>
              <a:t>4) Highlight the part of the spelling you are getting incorrect, focus on our sounds for this week. </a:t>
            </a:r>
          </a:p>
          <a:p>
            <a:pPr marL="0" indent="0">
              <a:buNone/>
            </a:pPr>
            <a:endParaRPr lang="en-GB" sz="3800" dirty="0"/>
          </a:p>
          <a:p>
            <a:pPr marL="0" indent="0">
              <a:buNone/>
            </a:pPr>
            <a:r>
              <a:rPr lang="en-GB" sz="3800" dirty="0"/>
              <a:t>5) Write down 5 words you need to practise to spell this week.  </a:t>
            </a:r>
          </a:p>
          <a:p>
            <a:pPr marL="0" indent="0">
              <a:buNone/>
            </a:pPr>
            <a:endParaRPr lang="en-GB" dirty="0"/>
          </a:p>
        </p:txBody>
      </p:sp>
    </p:spTree>
    <p:extLst>
      <p:ext uri="{BB962C8B-B14F-4D97-AF65-F5344CB8AC3E}">
        <p14:creationId xmlns:p14="http://schemas.microsoft.com/office/powerpoint/2010/main" val="150249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EDD6-6595-41B8-91B2-D180EC820FED}"/>
              </a:ext>
            </a:extLst>
          </p:cNvPr>
          <p:cNvSpPr>
            <a:spLocks noGrp="1"/>
          </p:cNvSpPr>
          <p:nvPr>
            <p:ph type="title"/>
          </p:nvPr>
        </p:nvSpPr>
        <p:spPr/>
        <p:txBody>
          <a:bodyPr/>
          <a:lstStyle/>
          <a:p>
            <a:r>
              <a:rPr lang="en-GB" b="1" u="sng" dirty="0"/>
              <a:t>Wednesday</a:t>
            </a:r>
            <a:r>
              <a:rPr lang="en-GB" dirty="0"/>
              <a:t> - Spelling: sound analysis and handwriting (sound buttons)</a:t>
            </a:r>
          </a:p>
        </p:txBody>
      </p:sp>
      <p:sp>
        <p:nvSpPr>
          <p:cNvPr id="3" name="Content Placeholder 2">
            <a:extLst>
              <a:ext uri="{FF2B5EF4-FFF2-40B4-BE49-F238E27FC236}">
                <a16:creationId xmlns:a16="http://schemas.microsoft.com/office/drawing/2014/main" id="{1F2641BF-4E7B-49D5-99A3-F369F72DDF6F}"/>
              </a:ext>
            </a:extLst>
          </p:cNvPr>
          <p:cNvSpPr>
            <a:spLocks noGrp="1"/>
          </p:cNvSpPr>
          <p:nvPr>
            <p:ph idx="1"/>
          </p:nvPr>
        </p:nvSpPr>
        <p:spPr/>
        <p:txBody>
          <a:bodyPr/>
          <a:lstStyle/>
          <a:p>
            <a:pPr marL="0" indent="0">
              <a:buNone/>
            </a:pPr>
            <a:r>
              <a:rPr lang="en-GB" dirty="0"/>
              <a:t>Can you identify the individual phonemes in each word?</a:t>
            </a:r>
          </a:p>
          <a:p>
            <a:pPr marL="0" indent="0">
              <a:buNone/>
            </a:pPr>
            <a:endParaRPr lang="en-GB" dirty="0"/>
          </a:p>
          <a:p>
            <a:pPr marL="514350" indent="-514350" algn="ctr">
              <a:buFont typeface="+mj-lt"/>
              <a:buAutoNum type="arabicPeriod"/>
            </a:pPr>
            <a:r>
              <a:rPr lang="en-GB" dirty="0"/>
              <a:t>neither</a:t>
            </a:r>
          </a:p>
          <a:p>
            <a:pPr marL="514350" indent="-514350" algn="ctr">
              <a:buFont typeface="+mj-lt"/>
              <a:buAutoNum type="arabicPeriod"/>
            </a:pPr>
            <a:endParaRPr lang="en-GB" dirty="0"/>
          </a:p>
          <a:p>
            <a:pPr marL="514350" indent="-514350" algn="ctr">
              <a:buFont typeface="+mj-lt"/>
              <a:buAutoNum type="arabicPeriod"/>
            </a:pPr>
            <a:r>
              <a:rPr lang="en-GB" dirty="0"/>
              <a:t>protein</a:t>
            </a:r>
          </a:p>
          <a:p>
            <a:pPr marL="514350" indent="-514350" algn="ctr">
              <a:buFont typeface="+mj-lt"/>
              <a:buAutoNum type="arabicPeriod"/>
            </a:pPr>
            <a:endParaRPr lang="en-GB" dirty="0"/>
          </a:p>
          <a:p>
            <a:pPr marL="0" indent="0" algn="ctr">
              <a:buNone/>
            </a:pPr>
            <a:r>
              <a:rPr lang="en-GB" dirty="0"/>
              <a:t>Complete in your spelling books with each of the spellings for this week</a:t>
            </a:r>
          </a:p>
        </p:txBody>
      </p:sp>
    </p:spTree>
    <p:extLst>
      <p:ext uri="{BB962C8B-B14F-4D97-AF65-F5344CB8AC3E}">
        <p14:creationId xmlns:p14="http://schemas.microsoft.com/office/powerpoint/2010/main" val="234975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61349" y="2184182"/>
            <a:ext cx="10515600" cy="1325563"/>
          </a:xfrm>
        </p:spPr>
        <p:txBody>
          <a:bodyPr>
            <a:normAutofit fontScale="90000"/>
          </a:bodyPr>
          <a:lstStyle/>
          <a:p>
            <a:r>
              <a:rPr lang="en-GB" b="1" u="sng" dirty="0"/>
              <a:t>Thursday </a:t>
            </a:r>
            <a:r>
              <a:rPr lang="en-GB" dirty="0"/>
              <a:t>- Sound of the week: Phoneme: /</a:t>
            </a:r>
            <a:r>
              <a:rPr lang="en-GB" dirty="0" err="1"/>
              <a:t>ee</a:t>
            </a:r>
            <a:r>
              <a:rPr lang="en-GB" dirty="0"/>
              <a:t>/ay/</a:t>
            </a:r>
            <a:br>
              <a:rPr lang="en-GB" dirty="0"/>
            </a:br>
            <a:r>
              <a:rPr lang="en-GB" dirty="0"/>
              <a:t>Written: Grapheme –</a:t>
            </a:r>
            <a:r>
              <a:rPr lang="en-GB" dirty="0" err="1"/>
              <a:t>ei</a:t>
            </a:r>
            <a:br>
              <a:rPr lang="en-GB" dirty="0"/>
            </a:br>
            <a:br>
              <a:rPr lang="en-GB" dirty="0"/>
            </a:br>
            <a:r>
              <a:rPr lang="en-GB" dirty="0"/>
              <a:t>Copy the sentences into your handwriting books – neatly and correctly – underline your spelling words</a:t>
            </a:r>
          </a:p>
        </p:txBody>
      </p:sp>
    </p:spTree>
    <p:extLst>
      <p:ext uri="{BB962C8B-B14F-4D97-AF65-F5344CB8AC3E}">
        <p14:creationId xmlns:p14="http://schemas.microsoft.com/office/powerpoint/2010/main" val="416880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29129CA-059E-404E-A490-9C785E49EC9B}"/>
              </a:ext>
            </a:extLst>
          </p:cNvPr>
          <p:cNvSpPr>
            <a:spLocks noGrp="1"/>
          </p:cNvSpPr>
          <p:nvPr>
            <p:ph type="title"/>
          </p:nvPr>
        </p:nvSpPr>
        <p:spPr>
          <a:xfrm>
            <a:off x="866775" y="3705558"/>
            <a:ext cx="10515600" cy="134922"/>
          </a:xfrm>
        </p:spPr>
        <p:txBody>
          <a:bodyPr>
            <a:noAutofit/>
          </a:bodyPr>
          <a:lstStyle/>
          <a:p>
            <a:pPr>
              <a:lnSpc>
                <a:spcPct val="100000"/>
              </a:lnSpc>
            </a:pPr>
            <a:br>
              <a:rPr lang="en-US" sz="2400" b="1" dirty="0"/>
            </a:br>
            <a:r>
              <a:rPr lang="en-US" sz="2700" b="1" dirty="0"/>
              <a:t>Last week, my new </a:t>
            </a:r>
            <a:r>
              <a:rPr lang="en-US" sz="2700" b="1" dirty="0">
                <a:solidFill>
                  <a:srgbClr val="FF0000"/>
                </a:solidFill>
              </a:rPr>
              <a:t>neighbour</a:t>
            </a:r>
            <a:r>
              <a:rPr lang="en-US" sz="2700" b="1" dirty="0"/>
              <a:t> moved in next door to me.</a:t>
            </a:r>
            <a:br>
              <a:rPr lang="en-US" sz="2700" b="1" dirty="0"/>
            </a:br>
            <a:r>
              <a:rPr lang="en-US" sz="2700" b="1" dirty="0"/>
              <a:t>The scales in my kitchen, measure the </a:t>
            </a:r>
            <a:r>
              <a:rPr lang="en-US" sz="2700" b="1" dirty="0">
                <a:solidFill>
                  <a:schemeClr val="accent1"/>
                </a:solidFill>
              </a:rPr>
              <a:t>weight</a:t>
            </a:r>
            <a:r>
              <a:rPr lang="en-US" sz="2700" b="1" dirty="0"/>
              <a:t> of an object in grams and kilograms.</a:t>
            </a:r>
            <a:br>
              <a:rPr lang="en-US" sz="2700" b="1" dirty="0"/>
            </a:br>
            <a:r>
              <a:rPr lang="en-US" sz="2700" b="1" dirty="0"/>
              <a:t>During the night, I heard a </a:t>
            </a:r>
            <a:r>
              <a:rPr lang="en-US" sz="2700" b="1" dirty="0">
                <a:solidFill>
                  <a:schemeClr val="accent1"/>
                </a:solidFill>
              </a:rPr>
              <a:t>weird </a:t>
            </a:r>
            <a:r>
              <a:rPr lang="en-US" sz="2700" b="1" dirty="0"/>
              <a:t>noise outside my window.</a:t>
            </a:r>
            <a:br>
              <a:rPr lang="en-US" sz="2700" b="1" dirty="0"/>
            </a:br>
            <a:r>
              <a:rPr lang="en-US" sz="2700" b="1" dirty="0"/>
              <a:t>Queen Elizabeth the second’s </a:t>
            </a:r>
            <a:r>
              <a:rPr lang="en-US" sz="2700" b="1" dirty="0">
                <a:solidFill>
                  <a:schemeClr val="accent1"/>
                </a:solidFill>
              </a:rPr>
              <a:t>reign </a:t>
            </a:r>
            <a:r>
              <a:rPr lang="en-US" sz="2700" b="1" dirty="0"/>
              <a:t>lasted seventy years.</a:t>
            </a:r>
            <a:br>
              <a:rPr lang="en-US" sz="2700" b="1" dirty="0"/>
            </a:br>
            <a:r>
              <a:rPr lang="en-US" sz="2700" b="1" dirty="0"/>
              <a:t>After you have exercised, you need </a:t>
            </a:r>
            <a:r>
              <a:rPr lang="en-US" sz="2700" b="1" dirty="0">
                <a:solidFill>
                  <a:schemeClr val="accent1"/>
                </a:solidFill>
              </a:rPr>
              <a:t>protein</a:t>
            </a:r>
            <a:r>
              <a:rPr lang="en-US" sz="2700" b="1" dirty="0"/>
              <a:t> to help to repair your muscles. </a:t>
            </a:r>
            <a:br>
              <a:rPr lang="en-US" sz="2700" b="1" dirty="0"/>
            </a:br>
            <a:r>
              <a:rPr lang="en-US" sz="2700" b="1" dirty="0"/>
              <a:t>The walls in my house need painting, as they are all just </a:t>
            </a:r>
            <a:r>
              <a:rPr lang="en-US" sz="2700" b="1" dirty="0">
                <a:solidFill>
                  <a:schemeClr val="accent1"/>
                </a:solidFill>
              </a:rPr>
              <a:t>beige</a:t>
            </a:r>
            <a:r>
              <a:rPr lang="en-US" sz="2700" b="1" dirty="0"/>
              <a:t> at the moment.</a:t>
            </a:r>
            <a:br>
              <a:rPr lang="en-US" sz="2700" b="1" dirty="0"/>
            </a:br>
            <a:r>
              <a:rPr lang="en-US" sz="2700" b="1" dirty="0"/>
              <a:t>The expensive meal at the restaurant was </a:t>
            </a:r>
            <a:r>
              <a:rPr lang="en-US" sz="2700" b="1" dirty="0">
                <a:solidFill>
                  <a:schemeClr val="accent1"/>
                </a:solidFill>
              </a:rPr>
              <a:t>neither</a:t>
            </a:r>
            <a:r>
              <a:rPr lang="en-US" sz="2700" b="1" dirty="0"/>
              <a:t> good or bad.</a:t>
            </a:r>
            <a:br>
              <a:rPr lang="en-US" sz="2700" b="1" dirty="0"/>
            </a:br>
            <a:r>
              <a:rPr lang="en-US" sz="2700" b="1" dirty="0"/>
              <a:t>In rugby, you have to </a:t>
            </a:r>
            <a:r>
              <a:rPr lang="en-US" sz="2700" b="1" dirty="0">
                <a:solidFill>
                  <a:schemeClr val="accent1"/>
                </a:solidFill>
              </a:rPr>
              <a:t>seize</a:t>
            </a:r>
            <a:r>
              <a:rPr lang="en-US" sz="2700" b="1" dirty="0"/>
              <a:t> the ball from the other team, then you can run and score.</a:t>
            </a:r>
            <a:br>
              <a:rPr lang="en-US" sz="2700" b="1" dirty="0">
                <a:solidFill>
                  <a:srgbClr val="FF0000"/>
                </a:solidFill>
              </a:rPr>
            </a:br>
            <a:r>
              <a:rPr lang="en-US" sz="2700" b="1" u="sng" dirty="0">
                <a:solidFill>
                  <a:srgbClr val="FF0000"/>
                </a:solidFill>
              </a:rPr>
              <a:t>Statutory words (Y5/6)</a:t>
            </a:r>
            <a:br>
              <a:rPr lang="en-US" sz="2700" b="1" u="sng" dirty="0"/>
            </a:br>
            <a:r>
              <a:rPr lang="en-US" sz="2700" b="1" dirty="0"/>
              <a:t>It has rained so much this weekend, so I am </a:t>
            </a:r>
            <a:r>
              <a:rPr lang="en-US" sz="2700" b="1" dirty="0">
                <a:solidFill>
                  <a:srgbClr val="FF0000"/>
                </a:solidFill>
              </a:rPr>
              <a:t>desperate</a:t>
            </a:r>
            <a:r>
              <a:rPr lang="en-US" sz="2700" b="1" dirty="0"/>
              <a:t> for the sun to shine.</a:t>
            </a:r>
            <a:br>
              <a:rPr lang="en-US" sz="2700" b="1" dirty="0"/>
            </a:br>
            <a:r>
              <a:rPr lang="en-US" sz="2700" b="1" dirty="0"/>
              <a:t>A camel can live in a desert environment as it can survive without water for a long time.</a:t>
            </a:r>
            <a:br>
              <a:rPr lang="en-US" sz="2400" b="1" dirty="0"/>
            </a:br>
            <a:br>
              <a:rPr lang="en-US" sz="2400" b="1" dirty="0"/>
            </a:br>
            <a:br>
              <a:rPr lang="en-US" sz="2400" b="1" dirty="0"/>
            </a:br>
            <a:br>
              <a:rPr lang="en-US" sz="2400" b="1" dirty="0"/>
            </a:br>
            <a:endParaRPr lang="en-US" sz="2400" b="1" dirty="0"/>
          </a:p>
        </p:txBody>
      </p:sp>
    </p:spTree>
    <p:extLst>
      <p:ext uri="{BB962C8B-B14F-4D97-AF65-F5344CB8AC3E}">
        <p14:creationId xmlns:p14="http://schemas.microsoft.com/office/powerpoint/2010/main" val="300788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FE84-2DEA-487B-B55F-7C64E5ABD7A3}"/>
              </a:ext>
            </a:extLst>
          </p:cNvPr>
          <p:cNvSpPr>
            <a:spLocks noGrp="1"/>
          </p:cNvSpPr>
          <p:nvPr>
            <p:ph type="title"/>
          </p:nvPr>
        </p:nvSpPr>
        <p:spPr/>
        <p:txBody>
          <a:bodyPr/>
          <a:lstStyle/>
          <a:p>
            <a:r>
              <a:rPr lang="en-GB" b="1" u="sng" dirty="0"/>
              <a:t>Friday</a:t>
            </a:r>
            <a:r>
              <a:rPr lang="en-GB" dirty="0"/>
              <a:t> - Spellings: Test: Adult led</a:t>
            </a:r>
          </a:p>
        </p:txBody>
      </p:sp>
      <p:sp>
        <p:nvSpPr>
          <p:cNvPr id="3" name="Content Placeholder 2">
            <a:extLst>
              <a:ext uri="{FF2B5EF4-FFF2-40B4-BE49-F238E27FC236}">
                <a16:creationId xmlns:a16="http://schemas.microsoft.com/office/drawing/2014/main" id="{B34F433E-A250-43CE-88BC-3221AAA152C4}"/>
              </a:ext>
            </a:extLst>
          </p:cNvPr>
          <p:cNvSpPr>
            <a:spLocks noGrp="1"/>
          </p:cNvSpPr>
          <p:nvPr>
            <p:ph idx="1"/>
          </p:nvPr>
        </p:nvSpPr>
        <p:spPr/>
        <p:txBody>
          <a:bodyPr/>
          <a:lstStyle/>
          <a:p>
            <a:pPr marL="0" lvl="0" indent="0" algn="ctr">
              <a:buNone/>
            </a:pPr>
            <a:r>
              <a:rPr lang="en-GB" dirty="0">
                <a:solidFill>
                  <a:prstClr val="black"/>
                </a:solidFill>
              </a:rPr>
              <a:t>I will read aloud each spelling with our phoneme of the week and our statutory words. </a:t>
            </a:r>
          </a:p>
          <a:p>
            <a:pPr marL="0" lvl="0" indent="0" algn="ctr">
              <a:buNone/>
            </a:pPr>
            <a:endParaRPr lang="en-GB" dirty="0">
              <a:solidFill>
                <a:prstClr val="black"/>
              </a:solidFill>
            </a:endParaRPr>
          </a:p>
          <a:p>
            <a:pPr marL="0" lvl="0" indent="0" algn="ctr">
              <a:buNone/>
            </a:pPr>
            <a:r>
              <a:rPr lang="en-GB" dirty="0">
                <a:solidFill>
                  <a:prstClr val="black"/>
                </a:solidFill>
              </a:rPr>
              <a:t>1 point for the phoneme spelt correctly </a:t>
            </a:r>
            <a:r>
              <a:rPr lang="en-GB" dirty="0" err="1"/>
              <a:t>ei</a:t>
            </a:r>
            <a:endParaRPr lang="en-GB" dirty="0"/>
          </a:p>
          <a:p>
            <a:pPr marL="0" lvl="0" indent="0" algn="ctr">
              <a:buNone/>
            </a:pPr>
            <a:r>
              <a:rPr lang="en-GB" dirty="0">
                <a:solidFill>
                  <a:prstClr val="black"/>
                </a:solidFill>
              </a:rPr>
              <a:t>2 points for the whole word spelt correctly. </a:t>
            </a:r>
          </a:p>
          <a:p>
            <a:pPr marL="0" lvl="0" indent="0" algn="ctr">
              <a:buNone/>
            </a:pPr>
            <a:endParaRPr lang="en-GB" dirty="0">
              <a:solidFill>
                <a:prstClr val="black"/>
              </a:solidFill>
            </a:endParaRPr>
          </a:p>
          <a:p>
            <a:pPr marL="0" indent="0">
              <a:buNone/>
            </a:pPr>
            <a:endParaRPr lang="en-GB" dirty="0"/>
          </a:p>
        </p:txBody>
      </p:sp>
    </p:spTree>
    <p:extLst>
      <p:ext uri="{BB962C8B-B14F-4D97-AF65-F5344CB8AC3E}">
        <p14:creationId xmlns:p14="http://schemas.microsoft.com/office/powerpoint/2010/main" val="2986433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510</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Spelling week 6 Spring 1</vt:lpstr>
      <vt:lpstr>Monday – Sound of the week: Phoneme: /ee/ay/ Written: Grapheme – ei  Sort the words into the different groups – phonemes (sounds)</vt:lpstr>
      <vt:lpstr>This weeks words: neighbour weight weird reign protein beige neither seize  Statutory words (Y5/6) desperate environment    </vt:lpstr>
      <vt:lpstr>Syllables</vt:lpstr>
      <vt:lpstr>Tuesday - Spellings: partner test</vt:lpstr>
      <vt:lpstr>Wednesday - Spelling: sound analysis and handwriting (sound buttons)</vt:lpstr>
      <vt:lpstr>Thursday - Sound of the week: Phoneme: /ee/ay/ Written: Grapheme –ei  Copy the sentences into your handwriting books – neatly and correctly – underline your spelling words</vt:lpstr>
      <vt:lpstr> Last week, my new neighbour moved in next door to me. The scales in my kitchen, measure the weight of an object in grams and kilograms. During the night, I heard a weird noise outside my window. Queen Elizabeth the second’s reign lasted seventy years. After you have exercised, you need protein to help to repair your muscles.  The walls in my house need painting, as they are all just beige at the moment. The expensive meal at the restaurant was neither good or bad. In rugby, you have to seize the ball from the other team, then you can run and score. Statutory words (Y5/6) It has rained so much this weekend, so I am desperate for the sun to shine. A camel can live in a desert environment as it can survive without water for a long time.    </vt:lpstr>
      <vt:lpstr>Friday - Spellings: Test: Adult led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week 1</dc:title>
  <dc:creator>Kirsten Rainbow</dc:creator>
  <cp:lastModifiedBy>kwhalley@Mobberley.local</cp:lastModifiedBy>
  <cp:revision>40</cp:revision>
  <dcterms:created xsi:type="dcterms:W3CDTF">2021-11-04T14:23:22Z</dcterms:created>
  <dcterms:modified xsi:type="dcterms:W3CDTF">2023-02-09T13:50:16Z</dcterms:modified>
</cp:coreProperties>
</file>