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5" r:id="rId5"/>
    <p:sldId id="258" r:id="rId6"/>
    <p:sldId id="259" r:id="rId7"/>
    <p:sldId id="263" r:id="rId8"/>
    <p:sldId id="264"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9"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2DE6F-6606-4001-B89C-7B09271776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8FCB178-162D-490D-8D17-C99769DF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FDF8A78-4ED6-4A8C-900A-B2F5214EEBDB}"/>
              </a:ext>
            </a:extLst>
          </p:cNvPr>
          <p:cNvSpPr>
            <a:spLocks noGrp="1"/>
          </p:cNvSpPr>
          <p:nvPr>
            <p:ph type="dt" sz="half" idx="10"/>
          </p:nvPr>
        </p:nvSpPr>
        <p:spPr/>
        <p:txBody>
          <a:bodyPr/>
          <a:lstStyle/>
          <a:p>
            <a:fld id="{00F3F377-1336-43F5-B5FB-548EE1C05441}" type="datetimeFigureOut">
              <a:rPr lang="en-GB" smtClean="0"/>
              <a:t>09/03/2023</a:t>
            </a:fld>
            <a:endParaRPr lang="en-GB" dirty="0"/>
          </a:p>
        </p:txBody>
      </p:sp>
      <p:sp>
        <p:nvSpPr>
          <p:cNvPr id="5" name="Footer Placeholder 4">
            <a:extLst>
              <a:ext uri="{FF2B5EF4-FFF2-40B4-BE49-F238E27FC236}">
                <a16:creationId xmlns:a16="http://schemas.microsoft.com/office/drawing/2014/main" id="{0C0A2116-4A62-4973-B508-F6F1662078C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4084692-7245-426C-89D6-9C417BA4EF18}"/>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1307745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BEA14-AD46-45AA-AF47-173DD802FA1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BBF73E-7E16-4A63-AF2D-D1FC1761547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A9480C-2BEC-4E05-86FC-4C3DDBA6C728}"/>
              </a:ext>
            </a:extLst>
          </p:cNvPr>
          <p:cNvSpPr>
            <a:spLocks noGrp="1"/>
          </p:cNvSpPr>
          <p:nvPr>
            <p:ph type="dt" sz="half" idx="10"/>
          </p:nvPr>
        </p:nvSpPr>
        <p:spPr/>
        <p:txBody>
          <a:bodyPr/>
          <a:lstStyle/>
          <a:p>
            <a:fld id="{00F3F377-1336-43F5-B5FB-548EE1C05441}" type="datetimeFigureOut">
              <a:rPr lang="en-GB" smtClean="0"/>
              <a:t>09/03/2023</a:t>
            </a:fld>
            <a:endParaRPr lang="en-GB" dirty="0"/>
          </a:p>
        </p:txBody>
      </p:sp>
      <p:sp>
        <p:nvSpPr>
          <p:cNvPr id="5" name="Footer Placeholder 4">
            <a:extLst>
              <a:ext uri="{FF2B5EF4-FFF2-40B4-BE49-F238E27FC236}">
                <a16:creationId xmlns:a16="http://schemas.microsoft.com/office/drawing/2014/main" id="{C6FB25FA-F047-4277-89DF-EE7E601E6C1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33A2FF7-0CC8-409C-8D83-7B8177E7DA31}"/>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140539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1D638A-9872-433F-B118-3F7C76D02D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EBCF10A-C596-4E1C-A1CD-76562E814F0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D615E9-B77E-4A94-B1C3-CBF586FAF6A9}"/>
              </a:ext>
            </a:extLst>
          </p:cNvPr>
          <p:cNvSpPr>
            <a:spLocks noGrp="1"/>
          </p:cNvSpPr>
          <p:nvPr>
            <p:ph type="dt" sz="half" idx="10"/>
          </p:nvPr>
        </p:nvSpPr>
        <p:spPr/>
        <p:txBody>
          <a:bodyPr/>
          <a:lstStyle/>
          <a:p>
            <a:fld id="{00F3F377-1336-43F5-B5FB-548EE1C05441}" type="datetimeFigureOut">
              <a:rPr lang="en-GB" smtClean="0"/>
              <a:t>09/03/2023</a:t>
            </a:fld>
            <a:endParaRPr lang="en-GB" dirty="0"/>
          </a:p>
        </p:txBody>
      </p:sp>
      <p:sp>
        <p:nvSpPr>
          <p:cNvPr id="5" name="Footer Placeholder 4">
            <a:extLst>
              <a:ext uri="{FF2B5EF4-FFF2-40B4-BE49-F238E27FC236}">
                <a16:creationId xmlns:a16="http://schemas.microsoft.com/office/drawing/2014/main" id="{724A9B23-E00E-4518-B0C6-21A0E5CAA11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FCDC229-FF5B-4C7A-B3AC-5B96652635AF}"/>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403511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9237F-7D59-44B9-8DC4-526121435D4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12FF21-DFCD-40BE-8543-DE6ECB76A9A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BA5C63-DE36-44C5-BF4B-4F6C11968E98}"/>
              </a:ext>
            </a:extLst>
          </p:cNvPr>
          <p:cNvSpPr>
            <a:spLocks noGrp="1"/>
          </p:cNvSpPr>
          <p:nvPr>
            <p:ph type="dt" sz="half" idx="10"/>
          </p:nvPr>
        </p:nvSpPr>
        <p:spPr/>
        <p:txBody>
          <a:bodyPr/>
          <a:lstStyle/>
          <a:p>
            <a:fld id="{00F3F377-1336-43F5-B5FB-548EE1C05441}" type="datetimeFigureOut">
              <a:rPr lang="en-GB" smtClean="0"/>
              <a:t>09/03/2023</a:t>
            </a:fld>
            <a:endParaRPr lang="en-GB" dirty="0"/>
          </a:p>
        </p:txBody>
      </p:sp>
      <p:sp>
        <p:nvSpPr>
          <p:cNvPr id="5" name="Footer Placeholder 4">
            <a:extLst>
              <a:ext uri="{FF2B5EF4-FFF2-40B4-BE49-F238E27FC236}">
                <a16:creationId xmlns:a16="http://schemas.microsoft.com/office/drawing/2014/main" id="{719A6765-406B-49A8-AB5A-60465BBBB48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5C3370-9E99-4FCF-91CF-6BCC59BCBAEE}"/>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21724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4D91B-A777-41AB-8DF5-E43EE69DAD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E05E800-FDFC-402E-9238-771258A2C4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3D743A-3D25-4F0C-8925-16AC77D0D3B4}"/>
              </a:ext>
            </a:extLst>
          </p:cNvPr>
          <p:cNvSpPr>
            <a:spLocks noGrp="1"/>
          </p:cNvSpPr>
          <p:nvPr>
            <p:ph type="dt" sz="half" idx="10"/>
          </p:nvPr>
        </p:nvSpPr>
        <p:spPr/>
        <p:txBody>
          <a:bodyPr/>
          <a:lstStyle/>
          <a:p>
            <a:fld id="{00F3F377-1336-43F5-B5FB-548EE1C05441}" type="datetimeFigureOut">
              <a:rPr lang="en-GB" smtClean="0"/>
              <a:t>09/03/2023</a:t>
            </a:fld>
            <a:endParaRPr lang="en-GB" dirty="0"/>
          </a:p>
        </p:txBody>
      </p:sp>
      <p:sp>
        <p:nvSpPr>
          <p:cNvPr id="5" name="Footer Placeholder 4">
            <a:extLst>
              <a:ext uri="{FF2B5EF4-FFF2-40B4-BE49-F238E27FC236}">
                <a16:creationId xmlns:a16="http://schemas.microsoft.com/office/drawing/2014/main" id="{B1B3F302-A38F-424B-956F-63594562C1E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737CBC4-6125-4E99-82EA-DAE0FDC03BA6}"/>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24438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CEDE9-9BD6-4702-B3B4-2775100195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2CCA78-3EB0-49FC-BC17-1D6105077D0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2728D11-9DAB-492A-A24B-B0FA01B643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A921F02-6E36-438B-BC5E-47284E7FBC3B}"/>
              </a:ext>
            </a:extLst>
          </p:cNvPr>
          <p:cNvSpPr>
            <a:spLocks noGrp="1"/>
          </p:cNvSpPr>
          <p:nvPr>
            <p:ph type="dt" sz="half" idx="10"/>
          </p:nvPr>
        </p:nvSpPr>
        <p:spPr/>
        <p:txBody>
          <a:bodyPr/>
          <a:lstStyle/>
          <a:p>
            <a:fld id="{00F3F377-1336-43F5-B5FB-548EE1C05441}" type="datetimeFigureOut">
              <a:rPr lang="en-GB" smtClean="0"/>
              <a:t>09/03/2023</a:t>
            </a:fld>
            <a:endParaRPr lang="en-GB" dirty="0"/>
          </a:p>
        </p:txBody>
      </p:sp>
      <p:sp>
        <p:nvSpPr>
          <p:cNvPr id="6" name="Footer Placeholder 5">
            <a:extLst>
              <a:ext uri="{FF2B5EF4-FFF2-40B4-BE49-F238E27FC236}">
                <a16:creationId xmlns:a16="http://schemas.microsoft.com/office/drawing/2014/main" id="{87EE424D-7693-4ABF-B0EC-2B58F6E3F91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76B339C-789C-4EC4-A69E-68B9387EBCFE}"/>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146742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460B1-7864-454D-8249-B1897650C65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CED7E7-ADB3-42C0-AF2B-521B9A3411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819D308-5F45-435D-B85B-D2117AAFFBE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DAB27D9-08A5-4D09-9E48-F3688CB88E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DF0AB30-A2B0-4FF1-8F01-EF4BCC4AA49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BC0C5B-7912-4892-9AD0-5153E1657DBB}"/>
              </a:ext>
            </a:extLst>
          </p:cNvPr>
          <p:cNvSpPr>
            <a:spLocks noGrp="1"/>
          </p:cNvSpPr>
          <p:nvPr>
            <p:ph type="dt" sz="half" idx="10"/>
          </p:nvPr>
        </p:nvSpPr>
        <p:spPr/>
        <p:txBody>
          <a:bodyPr/>
          <a:lstStyle/>
          <a:p>
            <a:fld id="{00F3F377-1336-43F5-B5FB-548EE1C05441}" type="datetimeFigureOut">
              <a:rPr lang="en-GB" smtClean="0"/>
              <a:t>09/03/2023</a:t>
            </a:fld>
            <a:endParaRPr lang="en-GB" dirty="0"/>
          </a:p>
        </p:txBody>
      </p:sp>
      <p:sp>
        <p:nvSpPr>
          <p:cNvPr id="8" name="Footer Placeholder 7">
            <a:extLst>
              <a:ext uri="{FF2B5EF4-FFF2-40B4-BE49-F238E27FC236}">
                <a16:creationId xmlns:a16="http://schemas.microsoft.com/office/drawing/2014/main" id="{B7E1BE69-9DD1-451A-8DB2-CC63F70116B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043E8B25-4FC4-4F46-A9D4-B66D74FF6518}"/>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2465325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8AF94-45F8-407C-AB67-7B07A0E17BA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C398EFB-EAE3-47EA-B36E-10A3717B4229}"/>
              </a:ext>
            </a:extLst>
          </p:cNvPr>
          <p:cNvSpPr>
            <a:spLocks noGrp="1"/>
          </p:cNvSpPr>
          <p:nvPr>
            <p:ph type="dt" sz="half" idx="10"/>
          </p:nvPr>
        </p:nvSpPr>
        <p:spPr/>
        <p:txBody>
          <a:bodyPr/>
          <a:lstStyle/>
          <a:p>
            <a:fld id="{00F3F377-1336-43F5-B5FB-548EE1C05441}" type="datetimeFigureOut">
              <a:rPr lang="en-GB" smtClean="0"/>
              <a:t>09/03/2023</a:t>
            </a:fld>
            <a:endParaRPr lang="en-GB" dirty="0"/>
          </a:p>
        </p:txBody>
      </p:sp>
      <p:sp>
        <p:nvSpPr>
          <p:cNvPr id="4" name="Footer Placeholder 3">
            <a:extLst>
              <a:ext uri="{FF2B5EF4-FFF2-40B4-BE49-F238E27FC236}">
                <a16:creationId xmlns:a16="http://schemas.microsoft.com/office/drawing/2014/main" id="{FE6F4032-3FEC-498B-BDE6-D6B8DEDA49FE}"/>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816F665-E023-4121-92DB-11F1F9E4403E}"/>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354245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BBA2C4-101C-4639-888B-EF3F8350D7F7}"/>
              </a:ext>
            </a:extLst>
          </p:cNvPr>
          <p:cNvSpPr>
            <a:spLocks noGrp="1"/>
          </p:cNvSpPr>
          <p:nvPr>
            <p:ph type="dt" sz="half" idx="10"/>
          </p:nvPr>
        </p:nvSpPr>
        <p:spPr/>
        <p:txBody>
          <a:bodyPr/>
          <a:lstStyle/>
          <a:p>
            <a:fld id="{00F3F377-1336-43F5-B5FB-548EE1C05441}" type="datetimeFigureOut">
              <a:rPr lang="en-GB" smtClean="0"/>
              <a:t>09/03/2023</a:t>
            </a:fld>
            <a:endParaRPr lang="en-GB" dirty="0"/>
          </a:p>
        </p:txBody>
      </p:sp>
      <p:sp>
        <p:nvSpPr>
          <p:cNvPr id="3" name="Footer Placeholder 2">
            <a:extLst>
              <a:ext uri="{FF2B5EF4-FFF2-40B4-BE49-F238E27FC236}">
                <a16:creationId xmlns:a16="http://schemas.microsoft.com/office/drawing/2014/main" id="{6D37FBD1-36BF-4452-9C6B-0130169D6648}"/>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B38A035A-AEDB-41BF-A517-C243D6B387D9}"/>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468833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D9AD9-AB47-4B59-8DBC-AFD2D4A386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1B00978-31B4-4892-98F3-E9B4E412BB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DE4F29E-11EE-4597-81F5-A329F3EC8A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9BA1ED-9761-4295-B16A-2941AAFAADC6}"/>
              </a:ext>
            </a:extLst>
          </p:cNvPr>
          <p:cNvSpPr>
            <a:spLocks noGrp="1"/>
          </p:cNvSpPr>
          <p:nvPr>
            <p:ph type="dt" sz="half" idx="10"/>
          </p:nvPr>
        </p:nvSpPr>
        <p:spPr/>
        <p:txBody>
          <a:bodyPr/>
          <a:lstStyle/>
          <a:p>
            <a:fld id="{00F3F377-1336-43F5-B5FB-548EE1C05441}" type="datetimeFigureOut">
              <a:rPr lang="en-GB" smtClean="0"/>
              <a:t>09/03/2023</a:t>
            </a:fld>
            <a:endParaRPr lang="en-GB" dirty="0"/>
          </a:p>
        </p:txBody>
      </p:sp>
      <p:sp>
        <p:nvSpPr>
          <p:cNvPr id="6" name="Footer Placeholder 5">
            <a:extLst>
              <a:ext uri="{FF2B5EF4-FFF2-40B4-BE49-F238E27FC236}">
                <a16:creationId xmlns:a16="http://schemas.microsoft.com/office/drawing/2014/main" id="{0827B0CC-6941-4484-A1EA-90B3AA1B88E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A0A658F-8E2C-4E93-BDDB-EDB7A88DFC60}"/>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907064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1A1D2-421A-4C4E-83ED-FAE774973D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2C91632-ED56-414B-A33A-C706BE444B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B7E7F59-E4D9-4CDB-B219-1029C2DD7C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790351-EA1B-4CFA-A749-AC951919B58F}"/>
              </a:ext>
            </a:extLst>
          </p:cNvPr>
          <p:cNvSpPr>
            <a:spLocks noGrp="1"/>
          </p:cNvSpPr>
          <p:nvPr>
            <p:ph type="dt" sz="half" idx="10"/>
          </p:nvPr>
        </p:nvSpPr>
        <p:spPr/>
        <p:txBody>
          <a:bodyPr/>
          <a:lstStyle/>
          <a:p>
            <a:fld id="{00F3F377-1336-43F5-B5FB-548EE1C05441}" type="datetimeFigureOut">
              <a:rPr lang="en-GB" smtClean="0"/>
              <a:t>09/03/2023</a:t>
            </a:fld>
            <a:endParaRPr lang="en-GB" dirty="0"/>
          </a:p>
        </p:txBody>
      </p:sp>
      <p:sp>
        <p:nvSpPr>
          <p:cNvPr id="6" name="Footer Placeholder 5">
            <a:extLst>
              <a:ext uri="{FF2B5EF4-FFF2-40B4-BE49-F238E27FC236}">
                <a16:creationId xmlns:a16="http://schemas.microsoft.com/office/drawing/2014/main" id="{6A8B5DE2-BA4C-4F4C-8D49-F75D6A92184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E65BED1-AD69-4407-927F-55DF17200558}"/>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2157495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93234E-EA59-470C-86E1-A7A5B5BA86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AAD23FA-0C53-4E54-A0C7-B34D06DC1E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B306C4-BC05-4FA5-B344-1D48F40021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3F377-1336-43F5-B5FB-548EE1C05441}" type="datetimeFigureOut">
              <a:rPr lang="en-GB" smtClean="0"/>
              <a:t>09/03/2023</a:t>
            </a:fld>
            <a:endParaRPr lang="en-GB" dirty="0"/>
          </a:p>
        </p:txBody>
      </p:sp>
      <p:sp>
        <p:nvSpPr>
          <p:cNvPr id="5" name="Footer Placeholder 4">
            <a:extLst>
              <a:ext uri="{FF2B5EF4-FFF2-40B4-BE49-F238E27FC236}">
                <a16:creationId xmlns:a16="http://schemas.microsoft.com/office/drawing/2014/main" id="{5441BFFE-CF2F-447E-8414-9AFDA00A4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8274D600-82B2-45E6-A873-F67AC76301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2AF52-2A28-448B-A9A1-9C065320C071}" type="slidenum">
              <a:rPr lang="en-GB" smtClean="0"/>
              <a:t>‹#›</a:t>
            </a:fld>
            <a:endParaRPr lang="en-GB" dirty="0"/>
          </a:p>
        </p:txBody>
      </p:sp>
    </p:spTree>
    <p:extLst>
      <p:ext uri="{BB962C8B-B14F-4D97-AF65-F5344CB8AC3E}">
        <p14:creationId xmlns:p14="http://schemas.microsoft.com/office/powerpoint/2010/main" val="4102998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10E6B-E24A-4E67-9CF9-54CBFAAA853C}"/>
              </a:ext>
            </a:extLst>
          </p:cNvPr>
          <p:cNvSpPr>
            <a:spLocks noGrp="1"/>
          </p:cNvSpPr>
          <p:nvPr>
            <p:ph type="ctrTitle"/>
          </p:nvPr>
        </p:nvSpPr>
        <p:spPr/>
        <p:txBody>
          <a:bodyPr/>
          <a:lstStyle/>
          <a:p>
            <a:r>
              <a:rPr lang="en-GB" dirty="0"/>
              <a:t>Spelling week 1</a:t>
            </a:r>
            <a:br>
              <a:rPr lang="en-GB" dirty="0"/>
            </a:br>
            <a:r>
              <a:rPr lang="en-GB" dirty="0"/>
              <a:t>Spring 2</a:t>
            </a:r>
          </a:p>
        </p:txBody>
      </p:sp>
      <p:sp>
        <p:nvSpPr>
          <p:cNvPr id="3" name="Subtitle 2">
            <a:extLst>
              <a:ext uri="{FF2B5EF4-FFF2-40B4-BE49-F238E27FC236}">
                <a16:creationId xmlns:a16="http://schemas.microsoft.com/office/drawing/2014/main" id="{7C94C423-96AF-41D7-B5B0-E21D185E8619}"/>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1445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82228-B0AB-4A98-800C-EA141A144FFE}"/>
              </a:ext>
            </a:extLst>
          </p:cNvPr>
          <p:cNvSpPr>
            <a:spLocks noGrp="1"/>
          </p:cNvSpPr>
          <p:nvPr>
            <p:ph type="title"/>
          </p:nvPr>
        </p:nvSpPr>
        <p:spPr>
          <a:xfrm>
            <a:off x="838200" y="2533030"/>
            <a:ext cx="10515600" cy="70321"/>
          </a:xfrm>
        </p:spPr>
        <p:txBody>
          <a:bodyPr>
            <a:normAutofit fontScale="90000"/>
          </a:bodyPr>
          <a:lstStyle/>
          <a:p>
            <a:r>
              <a:rPr lang="en-GB" b="1" u="sng" dirty="0"/>
              <a:t>Monday</a:t>
            </a:r>
            <a:r>
              <a:rPr lang="en-GB" dirty="0"/>
              <a:t> – Sound of the week: Phoneme: /uh/</a:t>
            </a:r>
            <a:br>
              <a:rPr lang="en-GB" dirty="0"/>
            </a:br>
            <a:r>
              <a:rPr lang="en-GB" dirty="0"/>
              <a:t>Written: Grapheme – </a:t>
            </a:r>
            <a:r>
              <a:rPr lang="en-GB" b="1" dirty="0" err="1"/>
              <a:t>ou</a:t>
            </a:r>
            <a:br>
              <a:rPr lang="en-GB" sz="2000" dirty="0"/>
            </a:br>
            <a:br>
              <a:rPr lang="en-GB" dirty="0"/>
            </a:br>
            <a:r>
              <a:rPr lang="en-GB" dirty="0"/>
              <a:t>Write out your spelling words with your grapheme ‘</a:t>
            </a:r>
            <a:r>
              <a:rPr lang="en-GB" dirty="0" err="1"/>
              <a:t>ou</a:t>
            </a:r>
            <a:r>
              <a:rPr lang="en-GB" dirty="0"/>
              <a:t>’ in a different colour:</a:t>
            </a:r>
            <a:br>
              <a:rPr lang="en-GB" dirty="0"/>
            </a:br>
            <a:br>
              <a:rPr lang="en-GB" dirty="0"/>
            </a:br>
            <a:r>
              <a:rPr lang="en-GB" b="1" dirty="0"/>
              <a:t>enc</a:t>
            </a:r>
            <a:r>
              <a:rPr lang="en-GB" b="1" dirty="0">
                <a:solidFill>
                  <a:srgbClr val="0070C0"/>
                </a:solidFill>
              </a:rPr>
              <a:t>ou</a:t>
            </a:r>
            <a:r>
              <a:rPr lang="en-GB" b="1" dirty="0"/>
              <a:t>rage</a:t>
            </a:r>
          </a:p>
        </p:txBody>
      </p:sp>
    </p:spTree>
    <p:extLst>
      <p:ext uri="{BB962C8B-B14F-4D97-AF65-F5344CB8AC3E}">
        <p14:creationId xmlns:p14="http://schemas.microsoft.com/office/powerpoint/2010/main" val="2755022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48C8F-E07E-0B43-B279-89C422BB2222}"/>
              </a:ext>
            </a:extLst>
          </p:cNvPr>
          <p:cNvSpPr>
            <a:spLocks noGrp="1"/>
          </p:cNvSpPr>
          <p:nvPr>
            <p:ph type="title"/>
          </p:nvPr>
        </p:nvSpPr>
        <p:spPr>
          <a:xfrm>
            <a:off x="702217" y="3429000"/>
            <a:ext cx="10515600" cy="511352"/>
          </a:xfrm>
        </p:spPr>
        <p:txBody>
          <a:bodyPr>
            <a:normAutofit fontScale="90000"/>
          </a:bodyPr>
          <a:lstStyle/>
          <a:p>
            <a:pPr algn="ctr"/>
            <a:r>
              <a:rPr lang="en-US" sz="4000" b="1" u="sng" dirty="0">
                <a:latin typeface="+mn-lt"/>
              </a:rPr>
              <a:t>This weeks words</a:t>
            </a:r>
            <a:r>
              <a:rPr lang="en-US" sz="4000" b="1" dirty="0">
                <a:latin typeface="+mn-lt"/>
              </a:rPr>
              <a:t>:</a:t>
            </a:r>
            <a:br>
              <a:rPr lang="en-US" sz="4000" b="1" dirty="0">
                <a:latin typeface="+mn-lt"/>
              </a:rPr>
            </a:br>
            <a:r>
              <a:rPr lang="en-US" dirty="0">
                <a:latin typeface="+mn-lt"/>
              </a:rPr>
              <a:t>encourage</a:t>
            </a:r>
            <a:br>
              <a:rPr lang="en-GB" dirty="0">
                <a:latin typeface="+mn-lt"/>
              </a:rPr>
            </a:br>
            <a:r>
              <a:rPr lang="en-GB" dirty="0">
                <a:latin typeface="+mn-lt"/>
              </a:rPr>
              <a:t>country</a:t>
            </a:r>
            <a:br>
              <a:rPr lang="en-GB" dirty="0">
                <a:latin typeface="+mn-lt"/>
              </a:rPr>
            </a:br>
            <a:r>
              <a:rPr lang="en-GB" dirty="0">
                <a:latin typeface="+mn-lt"/>
              </a:rPr>
              <a:t>cousin</a:t>
            </a:r>
            <a:br>
              <a:rPr lang="en-GB" dirty="0">
                <a:latin typeface="+mn-lt"/>
              </a:rPr>
            </a:br>
            <a:r>
              <a:rPr lang="en-GB" dirty="0">
                <a:latin typeface="+mn-lt"/>
              </a:rPr>
              <a:t>young</a:t>
            </a:r>
            <a:br>
              <a:rPr lang="en-GB" dirty="0">
                <a:latin typeface="+mn-lt"/>
              </a:rPr>
            </a:br>
            <a:r>
              <a:rPr lang="en-GB" dirty="0">
                <a:latin typeface="+mn-lt"/>
              </a:rPr>
              <a:t>flourish</a:t>
            </a:r>
            <a:br>
              <a:rPr lang="en-GB" dirty="0">
                <a:latin typeface="+mn-lt"/>
              </a:rPr>
            </a:br>
            <a:r>
              <a:rPr lang="en-GB" dirty="0">
                <a:latin typeface="+mn-lt"/>
              </a:rPr>
              <a:t>couple</a:t>
            </a:r>
            <a:br>
              <a:rPr lang="en-GB" dirty="0">
                <a:latin typeface="+mn-lt"/>
              </a:rPr>
            </a:br>
            <a:r>
              <a:rPr lang="en-GB" dirty="0">
                <a:latin typeface="+mn-lt"/>
              </a:rPr>
              <a:t>trouble</a:t>
            </a:r>
            <a:br>
              <a:rPr lang="en-GB" dirty="0">
                <a:latin typeface="+mn-lt"/>
              </a:rPr>
            </a:br>
            <a:r>
              <a:rPr lang="en-GB" dirty="0">
                <a:latin typeface="+mn-lt"/>
              </a:rPr>
              <a:t>enough</a:t>
            </a:r>
            <a:br>
              <a:rPr lang="en-US" b="1" dirty="0">
                <a:latin typeface="+mn-lt"/>
              </a:rPr>
            </a:br>
            <a:r>
              <a:rPr lang="en-US" b="1" u="sng" dirty="0">
                <a:solidFill>
                  <a:srgbClr val="FF0000"/>
                </a:solidFill>
                <a:latin typeface="+mn-lt"/>
              </a:rPr>
              <a:t>Statutory words (Y5/6)</a:t>
            </a:r>
            <a:br>
              <a:rPr lang="en-US" b="1" u="sng" dirty="0">
                <a:solidFill>
                  <a:srgbClr val="FF0000"/>
                </a:solidFill>
                <a:latin typeface="+mn-lt"/>
              </a:rPr>
            </a:br>
            <a:r>
              <a:rPr lang="en-US" dirty="0">
                <a:solidFill>
                  <a:srgbClr val="FF0000"/>
                </a:solidFill>
                <a:latin typeface="+mn-lt"/>
              </a:rPr>
              <a:t>thorough</a:t>
            </a:r>
            <a:br>
              <a:rPr lang="en-US" dirty="0">
                <a:solidFill>
                  <a:srgbClr val="FF0000"/>
                </a:solidFill>
                <a:latin typeface="+mn-lt"/>
              </a:rPr>
            </a:br>
            <a:r>
              <a:rPr lang="en-US" dirty="0">
                <a:solidFill>
                  <a:srgbClr val="FF0000"/>
                </a:solidFill>
                <a:latin typeface="+mn-lt"/>
              </a:rPr>
              <a:t>environment</a:t>
            </a:r>
            <a:br>
              <a:rPr lang="en-US" b="1" dirty="0"/>
            </a:br>
            <a:endParaRPr lang="en-US" b="1" dirty="0"/>
          </a:p>
        </p:txBody>
      </p:sp>
    </p:spTree>
    <p:extLst>
      <p:ext uri="{BB962C8B-B14F-4D97-AF65-F5344CB8AC3E}">
        <p14:creationId xmlns:p14="http://schemas.microsoft.com/office/powerpoint/2010/main" val="1989302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ECEED-05BD-8143-9871-B187909D73FE}"/>
              </a:ext>
            </a:extLst>
          </p:cNvPr>
          <p:cNvSpPr>
            <a:spLocks noGrp="1"/>
          </p:cNvSpPr>
          <p:nvPr>
            <p:ph type="title"/>
          </p:nvPr>
        </p:nvSpPr>
        <p:spPr>
          <a:xfrm>
            <a:off x="838200" y="151117"/>
            <a:ext cx="10515600" cy="1325563"/>
          </a:xfrm>
        </p:spPr>
        <p:txBody>
          <a:bodyPr/>
          <a:lstStyle/>
          <a:p>
            <a:pPr algn="ctr"/>
            <a:r>
              <a:rPr lang="en-US" b="1" u="sng" dirty="0"/>
              <a:t>Syllables</a:t>
            </a:r>
          </a:p>
        </p:txBody>
      </p:sp>
      <p:grpSp>
        <p:nvGrpSpPr>
          <p:cNvPr id="15" name="Group 14">
            <a:extLst>
              <a:ext uri="{FF2B5EF4-FFF2-40B4-BE49-F238E27FC236}">
                <a16:creationId xmlns:a16="http://schemas.microsoft.com/office/drawing/2014/main" id="{F8F48B33-E0A1-4D7D-9BB1-9A34102D0B40}"/>
              </a:ext>
            </a:extLst>
          </p:cNvPr>
          <p:cNvGrpSpPr/>
          <p:nvPr/>
        </p:nvGrpSpPr>
        <p:grpSpPr>
          <a:xfrm>
            <a:off x="2051248" y="1367927"/>
            <a:ext cx="6937015" cy="646331"/>
            <a:chOff x="2617141" y="1349339"/>
            <a:chExt cx="6937015" cy="646331"/>
          </a:xfrm>
        </p:grpSpPr>
        <p:sp>
          <p:nvSpPr>
            <p:cNvPr id="3" name="TextBox 2">
              <a:extLst>
                <a:ext uri="{FF2B5EF4-FFF2-40B4-BE49-F238E27FC236}">
                  <a16:creationId xmlns:a16="http://schemas.microsoft.com/office/drawing/2014/main" id="{725CB65A-1144-484C-BC1C-D72B18CA29E3}"/>
                </a:ext>
              </a:extLst>
            </p:cNvPr>
            <p:cNvSpPr txBox="1"/>
            <p:nvPr/>
          </p:nvSpPr>
          <p:spPr>
            <a:xfrm>
              <a:off x="2617141" y="1506022"/>
              <a:ext cx="3025700" cy="369332"/>
            </a:xfrm>
            <a:prstGeom prst="rect">
              <a:avLst/>
            </a:prstGeom>
            <a:noFill/>
          </p:spPr>
          <p:txBody>
            <a:bodyPr wrap="none" rtlCol="0">
              <a:spAutoFit/>
            </a:bodyPr>
            <a:lstStyle/>
            <a:p>
              <a:r>
                <a:rPr lang="en-US" dirty="0"/>
                <a:t>Which words have 1 syllable?</a:t>
              </a:r>
            </a:p>
          </p:txBody>
        </p:sp>
        <p:sp>
          <p:nvSpPr>
            <p:cNvPr id="9" name="TextBox 8">
              <a:extLst>
                <a:ext uri="{FF2B5EF4-FFF2-40B4-BE49-F238E27FC236}">
                  <a16:creationId xmlns:a16="http://schemas.microsoft.com/office/drawing/2014/main" id="{A1AE2E6A-DC6D-4BB2-A524-B715CDB7A737}"/>
                </a:ext>
              </a:extLst>
            </p:cNvPr>
            <p:cNvSpPr txBox="1"/>
            <p:nvPr/>
          </p:nvSpPr>
          <p:spPr>
            <a:xfrm>
              <a:off x="8793499" y="1349339"/>
              <a:ext cx="760657" cy="646331"/>
            </a:xfrm>
            <a:prstGeom prst="rect">
              <a:avLst/>
            </a:prstGeom>
            <a:noFill/>
          </p:spPr>
          <p:txBody>
            <a:bodyPr wrap="none" rtlCol="0">
              <a:spAutoFit/>
            </a:bodyPr>
            <a:lstStyle/>
            <a:p>
              <a:r>
                <a:rPr lang="en-GB" dirty="0"/>
                <a:t>young</a:t>
              </a:r>
            </a:p>
            <a:p>
              <a:endParaRPr lang="en-GB" dirty="0"/>
            </a:p>
          </p:txBody>
        </p:sp>
      </p:grpSp>
      <p:grpSp>
        <p:nvGrpSpPr>
          <p:cNvPr id="14" name="Group 13">
            <a:extLst>
              <a:ext uri="{FF2B5EF4-FFF2-40B4-BE49-F238E27FC236}">
                <a16:creationId xmlns:a16="http://schemas.microsoft.com/office/drawing/2014/main" id="{43DB0798-0615-4AF3-9073-B0F200E40ADF}"/>
              </a:ext>
            </a:extLst>
          </p:cNvPr>
          <p:cNvGrpSpPr/>
          <p:nvPr/>
        </p:nvGrpSpPr>
        <p:grpSpPr>
          <a:xfrm>
            <a:off x="2109538" y="2551837"/>
            <a:ext cx="7174255" cy="2031325"/>
            <a:chOff x="2504407" y="2211085"/>
            <a:chExt cx="7174255" cy="2031325"/>
          </a:xfrm>
        </p:grpSpPr>
        <p:sp>
          <p:nvSpPr>
            <p:cNvPr id="5" name="TextBox 4">
              <a:extLst>
                <a:ext uri="{FF2B5EF4-FFF2-40B4-BE49-F238E27FC236}">
                  <a16:creationId xmlns:a16="http://schemas.microsoft.com/office/drawing/2014/main" id="{5A0EDEE5-052C-0B42-9FEC-166D6578D236}"/>
                </a:ext>
              </a:extLst>
            </p:cNvPr>
            <p:cNvSpPr txBox="1"/>
            <p:nvPr/>
          </p:nvSpPr>
          <p:spPr>
            <a:xfrm>
              <a:off x="2504407" y="2627704"/>
              <a:ext cx="3025700" cy="369332"/>
            </a:xfrm>
            <a:prstGeom prst="rect">
              <a:avLst/>
            </a:prstGeom>
            <a:noFill/>
          </p:spPr>
          <p:txBody>
            <a:bodyPr wrap="none" rtlCol="0">
              <a:spAutoFit/>
            </a:bodyPr>
            <a:lstStyle/>
            <a:p>
              <a:r>
                <a:rPr lang="en-US" dirty="0"/>
                <a:t>Which words have 2 syllables?</a:t>
              </a:r>
            </a:p>
          </p:txBody>
        </p:sp>
        <p:sp>
          <p:nvSpPr>
            <p:cNvPr id="10" name="TextBox 9">
              <a:extLst>
                <a:ext uri="{FF2B5EF4-FFF2-40B4-BE49-F238E27FC236}">
                  <a16:creationId xmlns:a16="http://schemas.microsoft.com/office/drawing/2014/main" id="{EF1A0A49-88A2-4729-B3AD-E4E0286A158C}"/>
                </a:ext>
              </a:extLst>
            </p:cNvPr>
            <p:cNvSpPr txBox="1"/>
            <p:nvPr/>
          </p:nvSpPr>
          <p:spPr>
            <a:xfrm>
              <a:off x="8622475" y="2211085"/>
              <a:ext cx="1056187" cy="2031325"/>
            </a:xfrm>
            <a:prstGeom prst="rect">
              <a:avLst/>
            </a:prstGeom>
            <a:noFill/>
          </p:spPr>
          <p:txBody>
            <a:bodyPr wrap="none" rtlCol="0">
              <a:spAutoFit/>
            </a:bodyPr>
            <a:lstStyle/>
            <a:p>
              <a:r>
                <a:rPr lang="en-GB" dirty="0"/>
                <a:t>country</a:t>
              </a:r>
            </a:p>
            <a:p>
              <a:r>
                <a:rPr lang="en-GB" dirty="0"/>
                <a:t>cousin</a:t>
              </a:r>
            </a:p>
            <a:p>
              <a:r>
                <a:rPr lang="en-GB" dirty="0"/>
                <a:t>flourish</a:t>
              </a:r>
            </a:p>
            <a:p>
              <a:r>
                <a:rPr lang="en-GB" dirty="0"/>
                <a:t>couple</a:t>
              </a:r>
            </a:p>
            <a:p>
              <a:r>
                <a:rPr lang="en-GB" dirty="0"/>
                <a:t>trouble</a:t>
              </a:r>
            </a:p>
            <a:p>
              <a:r>
                <a:rPr lang="en-GB" dirty="0"/>
                <a:t>enough</a:t>
              </a:r>
            </a:p>
            <a:p>
              <a:r>
                <a:rPr lang="en-GB" dirty="0"/>
                <a:t>thorough</a:t>
              </a:r>
            </a:p>
          </p:txBody>
        </p:sp>
      </p:grpSp>
      <p:sp>
        <p:nvSpPr>
          <p:cNvPr id="11" name="TextBox 10">
            <a:extLst>
              <a:ext uri="{FF2B5EF4-FFF2-40B4-BE49-F238E27FC236}">
                <a16:creationId xmlns:a16="http://schemas.microsoft.com/office/drawing/2014/main" id="{3F527B50-ADED-4DFA-839E-B557C42AC533}"/>
              </a:ext>
            </a:extLst>
          </p:cNvPr>
          <p:cNvSpPr txBox="1"/>
          <p:nvPr/>
        </p:nvSpPr>
        <p:spPr>
          <a:xfrm>
            <a:off x="1951631" y="4779393"/>
            <a:ext cx="3025700" cy="369332"/>
          </a:xfrm>
          <a:prstGeom prst="rect">
            <a:avLst/>
          </a:prstGeom>
          <a:noFill/>
        </p:spPr>
        <p:txBody>
          <a:bodyPr wrap="none" rtlCol="0">
            <a:spAutoFit/>
          </a:bodyPr>
          <a:lstStyle/>
          <a:p>
            <a:r>
              <a:rPr lang="en-US" dirty="0"/>
              <a:t>Which words have 3 syllables?</a:t>
            </a:r>
          </a:p>
        </p:txBody>
      </p:sp>
      <p:grpSp>
        <p:nvGrpSpPr>
          <p:cNvPr id="16" name="Group 15">
            <a:extLst>
              <a:ext uri="{FF2B5EF4-FFF2-40B4-BE49-F238E27FC236}">
                <a16:creationId xmlns:a16="http://schemas.microsoft.com/office/drawing/2014/main" id="{E624FBAC-014B-4E69-915A-11A95EFD5C6D}"/>
              </a:ext>
            </a:extLst>
          </p:cNvPr>
          <p:cNvGrpSpPr/>
          <p:nvPr/>
        </p:nvGrpSpPr>
        <p:grpSpPr>
          <a:xfrm>
            <a:off x="1811782" y="5459717"/>
            <a:ext cx="7689480" cy="646331"/>
            <a:chOff x="2409382" y="3676299"/>
            <a:chExt cx="7689480" cy="646331"/>
          </a:xfrm>
        </p:grpSpPr>
        <p:sp>
          <p:nvSpPr>
            <p:cNvPr id="17" name="TextBox 16">
              <a:extLst>
                <a:ext uri="{FF2B5EF4-FFF2-40B4-BE49-F238E27FC236}">
                  <a16:creationId xmlns:a16="http://schemas.microsoft.com/office/drawing/2014/main" id="{06898AA1-A2C2-41A8-A17F-5B86301B665E}"/>
                </a:ext>
              </a:extLst>
            </p:cNvPr>
            <p:cNvSpPr txBox="1"/>
            <p:nvPr/>
          </p:nvSpPr>
          <p:spPr>
            <a:xfrm>
              <a:off x="2409382" y="3676299"/>
              <a:ext cx="3025700" cy="369332"/>
            </a:xfrm>
            <a:prstGeom prst="rect">
              <a:avLst/>
            </a:prstGeom>
            <a:noFill/>
          </p:spPr>
          <p:txBody>
            <a:bodyPr wrap="none" rtlCol="0">
              <a:spAutoFit/>
            </a:bodyPr>
            <a:lstStyle/>
            <a:p>
              <a:r>
                <a:rPr lang="en-US" dirty="0"/>
                <a:t>Which words have 4 syllables?</a:t>
              </a:r>
            </a:p>
          </p:txBody>
        </p:sp>
        <p:sp>
          <p:nvSpPr>
            <p:cNvPr id="18" name="TextBox 17">
              <a:extLst>
                <a:ext uri="{FF2B5EF4-FFF2-40B4-BE49-F238E27FC236}">
                  <a16:creationId xmlns:a16="http://schemas.microsoft.com/office/drawing/2014/main" id="{D6E27089-1180-4610-9561-AABA1C365B23}"/>
                </a:ext>
              </a:extLst>
            </p:cNvPr>
            <p:cNvSpPr txBox="1"/>
            <p:nvPr/>
          </p:nvSpPr>
          <p:spPr>
            <a:xfrm>
              <a:off x="8707199" y="3676299"/>
              <a:ext cx="1391663" cy="646331"/>
            </a:xfrm>
            <a:prstGeom prst="rect">
              <a:avLst/>
            </a:prstGeom>
            <a:noFill/>
          </p:spPr>
          <p:txBody>
            <a:bodyPr wrap="none" rtlCol="0">
              <a:spAutoFit/>
            </a:bodyPr>
            <a:lstStyle/>
            <a:p>
              <a:r>
                <a:rPr lang="en-GB" dirty="0"/>
                <a:t>environment</a:t>
              </a:r>
            </a:p>
            <a:p>
              <a:endParaRPr lang="en-GB" dirty="0"/>
            </a:p>
          </p:txBody>
        </p:sp>
      </p:grpSp>
      <p:sp>
        <p:nvSpPr>
          <p:cNvPr id="19" name="TextBox 18">
            <a:extLst>
              <a:ext uri="{FF2B5EF4-FFF2-40B4-BE49-F238E27FC236}">
                <a16:creationId xmlns:a16="http://schemas.microsoft.com/office/drawing/2014/main" id="{874177C9-A954-4449-86AC-74F844018A0C}"/>
              </a:ext>
            </a:extLst>
          </p:cNvPr>
          <p:cNvSpPr txBox="1"/>
          <p:nvPr/>
        </p:nvSpPr>
        <p:spPr>
          <a:xfrm>
            <a:off x="8068828" y="4779393"/>
            <a:ext cx="1169936" cy="646331"/>
          </a:xfrm>
          <a:prstGeom prst="rect">
            <a:avLst/>
          </a:prstGeom>
          <a:noFill/>
        </p:spPr>
        <p:txBody>
          <a:bodyPr wrap="none" rtlCol="0">
            <a:spAutoFit/>
          </a:bodyPr>
          <a:lstStyle/>
          <a:p>
            <a:r>
              <a:rPr lang="en-GB" dirty="0"/>
              <a:t>encourage</a:t>
            </a:r>
          </a:p>
          <a:p>
            <a:endParaRPr lang="en-GB" dirty="0"/>
          </a:p>
        </p:txBody>
      </p:sp>
    </p:spTree>
    <p:extLst>
      <p:ext uri="{BB962C8B-B14F-4D97-AF65-F5344CB8AC3E}">
        <p14:creationId xmlns:p14="http://schemas.microsoft.com/office/powerpoint/2010/main" val="2619492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71263-4D96-45C8-8FB8-AB0CE4B5BE76}"/>
              </a:ext>
            </a:extLst>
          </p:cNvPr>
          <p:cNvSpPr>
            <a:spLocks noGrp="1"/>
          </p:cNvSpPr>
          <p:nvPr>
            <p:ph type="title"/>
          </p:nvPr>
        </p:nvSpPr>
        <p:spPr>
          <a:xfrm>
            <a:off x="838200" y="107950"/>
            <a:ext cx="10515600" cy="1325563"/>
          </a:xfrm>
        </p:spPr>
        <p:txBody>
          <a:bodyPr/>
          <a:lstStyle/>
          <a:p>
            <a:r>
              <a:rPr lang="en-GB" b="1" u="sng" dirty="0"/>
              <a:t>Tuesday</a:t>
            </a:r>
            <a:r>
              <a:rPr lang="en-GB" dirty="0"/>
              <a:t> - Spellings: partner test</a:t>
            </a:r>
          </a:p>
        </p:txBody>
      </p:sp>
      <p:sp>
        <p:nvSpPr>
          <p:cNvPr id="3" name="Content Placeholder 2">
            <a:extLst>
              <a:ext uri="{FF2B5EF4-FFF2-40B4-BE49-F238E27FC236}">
                <a16:creationId xmlns:a16="http://schemas.microsoft.com/office/drawing/2014/main" id="{166B0F32-ECEE-452D-BB81-ECC0AA1303C8}"/>
              </a:ext>
            </a:extLst>
          </p:cNvPr>
          <p:cNvSpPr>
            <a:spLocks noGrp="1"/>
          </p:cNvSpPr>
          <p:nvPr>
            <p:ph idx="1"/>
          </p:nvPr>
        </p:nvSpPr>
        <p:spPr>
          <a:xfrm>
            <a:off x="838200" y="1690688"/>
            <a:ext cx="10515600" cy="4896803"/>
          </a:xfrm>
        </p:spPr>
        <p:txBody>
          <a:bodyPr>
            <a:normAutofit fontScale="77500" lnSpcReduction="20000"/>
          </a:bodyPr>
          <a:lstStyle/>
          <a:p>
            <a:pPr marL="0" indent="0">
              <a:buNone/>
            </a:pPr>
            <a:r>
              <a:rPr lang="en-GB" sz="3800" dirty="0"/>
              <a:t>1) Using words from yesterday, each pair are going to test each other. </a:t>
            </a:r>
          </a:p>
          <a:p>
            <a:pPr marL="0" indent="0">
              <a:buNone/>
            </a:pPr>
            <a:endParaRPr lang="en-GB" sz="3800" dirty="0"/>
          </a:p>
          <a:p>
            <a:pPr marL="0" indent="0">
              <a:buNone/>
            </a:pPr>
            <a:r>
              <a:rPr lang="en-GB" sz="3800" dirty="0"/>
              <a:t>2) Please gather spelling lists from the front. </a:t>
            </a:r>
          </a:p>
          <a:p>
            <a:pPr marL="0" indent="0">
              <a:buNone/>
            </a:pPr>
            <a:endParaRPr lang="en-GB" sz="3800" dirty="0"/>
          </a:p>
          <a:p>
            <a:pPr marL="0" indent="0">
              <a:buNone/>
            </a:pPr>
            <a:r>
              <a:rPr lang="en-GB" sz="3800" dirty="0"/>
              <a:t>3) Once you have tested each other, mark each other’s spellings and see which spellings you have got incorrect.</a:t>
            </a:r>
          </a:p>
          <a:p>
            <a:pPr marL="0" indent="0">
              <a:buNone/>
            </a:pPr>
            <a:endParaRPr lang="en-GB" sz="3800" dirty="0"/>
          </a:p>
          <a:p>
            <a:pPr marL="0" indent="0">
              <a:buNone/>
            </a:pPr>
            <a:r>
              <a:rPr lang="en-GB" sz="3800" dirty="0"/>
              <a:t>4) Highlight the part of the spelling you are getting incorrect, focus on our sounds for this week. </a:t>
            </a:r>
          </a:p>
          <a:p>
            <a:pPr marL="0" indent="0">
              <a:buNone/>
            </a:pPr>
            <a:endParaRPr lang="en-GB" sz="3800" dirty="0"/>
          </a:p>
          <a:p>
            <a:pPr marL="0" indent="0">
              <a:buNone/>
            </a:pPr>
            <a:r>
              <a:rPr lang="en-GB" sz="3800" dirty="0"/>
              <a:t>5) Write down 5 words you need to practise to spell this week.  </a:t>
            </a:r>
          </a:p>
          <a:p>
            <a:pPr marL="0" indent="0">
              <a:buNone/>
            </a:pPr>
            <a:endParaRPr lang="en-GB" dirty="0"/>
          </a:p>
        </p:txBody>
      </p:sp>
    </p:spTree>
    <p:extLst>
      <p:ext uri="{BB962C8B-B14F-4D97-AF65-F5344CB8AC3E}">
        <p14:creationId xmlns:p14="http://schemas.microsoft.com/office/powerpoint/2010/main" val="1502490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CEDD6-6595-41B8-91B2-D180EC820FED}"/>
              </a:ext>
            </a:extLst>
          </p:cNvPr>
          <p:cNvSpPr>
            <a:spLocks noGrp="1"/>
          </p:cNvSpPr>
          <p:nvPr>
            <p:ph type="title"/>
          </p:nvPr>
        </p:nvSpPr>
        <p:spPr/>
        <p:txBody>
          <a:bodyPr/>
          <a:lstStyle/>
          <a:p>
            <a:r>
              <a:rPr lang="en-GB" b="1" u="sng" dirty="0"/>
              <a:t>Wednesday</a:t>
            </a:r>
            <a:r>
              <a:rPr lang="en-GB" dirty="0"/>
              <a:t> - Spelling: sound analysis and handwriting (sound buttons)</a:t>
            </a:r>
          </a:p>
        </p:txBody>
      </p:sp>
      <p:sp>
        <p:nvSpPr>
          <p:cNvPr id="3" name="Content Placeholder 2">
            <a:extLst>
              <a:ext uri="{FF2B5EF4-FFF2-40B4-BE49-F238E27FC236}">
                <a16:creationId xmlns:a16="http://schemas.microsoft.com/office/drawing/2014/main" id="{1F2641BF-4E7B-49D5-99A3-F369F72DDF6F}"/>
              </a:ext>
            </a:extLst>
          </p:cNvPr>
          <p:cNvSpPr>
            <a:spLocks noGrp="1"/>
          </p:cNvSpPr>
          <p:nvPr>
            <p:ph idx="1"/>
          </p:nvPr>
        </p:nvSpPr>
        <p:spPr/>
        <p:txBody>
          <a:bodyPr/>
          <a:lstStyle/>
          <a:p>
            <a:pPr marL="0" indent="0">
              <a:buNone/>
            </a:pPr>
            <a:r>
              <a:rPr lang="en-GB" dirty="0"/>
              <a:t>Can you identify the individual phonemes in each word?</a:t>
            </a:r>
          </a:p>
          <a:p>
            <a:pPr marL="0" indent="0">
              <a:buNone/>
            </a:pPr>
            <a:endParaRPr lang="en-GB" dirty="0"/>
          </a:p>
          <a:p>
            <a:pPr marL="514350" indent="-514350" algn="ctr">
              <a:buFont typeface="+mj-lt"/>
              <a:buAutoNum type="arabicPeriod"/>
            </a:pPr>
            <a:r>
              <a:rPr lang="en-GB" dirty="0"/>
              <a:t>country</a:t>
            </a:r>
          </a:p>
          <a:p>
            <a:pPr marL="514350" indent="-514350" algn="ctr">
              <a:buFont typeface="+mj-lt"/>
              <a:buAutoNum type="arabicPeriod"/>
            </a:pPr>
            <a:endParaRPr lang="en-GB" dirty="0"/>
          </a:p>
          <a:p>
            <a:pPr marL="514350" indent="-514350" algn="ctr">
              <a:buFont typeface="+mj-lt"/>
              <a:buAutoNum type="arabicPeriod"/>
            </a:pPr>
            <a:r>
              <a:rPr lang="en-GB" dirty="0"/>
              <a:t>trouble</a:t>
            </a:r>
          </a:p>
          <a:p>
            <a:pPr marL="514350" indent="-514350" algn="ctr">
              <a:buFont typeface="+mj-lt"/>
              <a:buAutoNum type="arabicPeriod"/>
            </a:pPr>
            <a:endParaRPr lang="en-GB" dirty="0"/>
          </a:p>
          <a:p>
            <a:pPr marL="0" indent="0" algn="ctr">
              <a:buNone/>
            </a:pPr>
            <a:r>
              <a:rPr lang="en-GB" dirty="0"/>
              <a:t>Complete in your spelling books with each of the spellings for this week</a:t>
            </a:r>
          </a:p>
        </p:txBody>
      </p:sp>
    </p:spTree>
    <p:extLst>
      <p:ext uri="{BB962C8B-B14F-4D97-AF65-F5344CB8AC3E}">
        <p14:creationId xmlns:p14="http://schemas.microsoft.com/office/powerpoint/2010/main" val="2349754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82228-B0AB-4A98-800C-EA141A144FFE}"/>
              </a:ext>
            </a:extLst>
          </p:cNvPr>
          <p:cNvSpPr>
            <a:spLocks noGrp="1"/>
          </p:cNvSpPr>
          <p:nvPr>
            <p:ph type="title"/>
          </p:nvPr>
        </p:nvSpPr>
        <p:spPr>
          <a:xfrm>
            <a:off x="861349" y="2184182"/>
            <a:ext cx="10515600" cy="1325563"/>
          </a:xfrm>
        </p:spPr>
        <p:txBody>
          <a:bodyPr>
            <a:normAutofit fontScale="90000"/>
          </a:bodyPr>
          <a:lstStyle/>
          <a:p>
            <a:r>
              <a:rPr lang="en-GB" b="1" u="sng" dirty="0"/>
              <a:t>Thursday </a:t>
            </a:r>
            <a:r>
              <a:rPr lang="en-GB" dirty="0"/>
              <a:t>- Sound of the week: Phoneme: /uh/</a:t>
            </a:r>
            <a:br>
              <a:rPr lang="en-GB" dirty="0"/>
            </a:br>
            <a:r>
              <a:rPr lang="en-GB" dirty="0"/>
              <a:t>Written: Grapheme – </a:t>
            </a:r>
            <a:r>
              <a:rPr lang="en-GB" b="1" dirty="0" err="1"/>
              <a:t>ou</a:t>
            </a:r>
            <a:br>
              <a:rPr lang="en-GB" dirty="0"/>
            </a:br>
            <a:br>
              <a:rPr lang="en-GB" dirty="0"/>
            </a:br>
            <a:r>
              <a:rPr lang="en-GB" dirty="0"/>
              <a:t>Copy the sentences into your handwriting books – neatly and correctly – underline your spelling words</a:t>
            </a:r>
          </a:p>
        </p:txBody>
      </p:sp>
    </p:spTree>
    <p:extLst>
      <p:ext uri="{BB962C8B-B14F-4D97-AF65-F5344CB8AC3E}">
        <p14:creationId xmlns:p14="http://schemas.microsoft.com/office/powerpoint/2010/main" val="4168806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29129CA-059E-404E-A490-9C785E49EC9B}"/>
              </a:ext>
            </a:extLst>
          </p:cNvPr>
          <p:cNvSpPr>
            <a:spLocks noGrp="1"/>
          </p:cNvSpPr>
          <p:nvPr>
            <p:ph type="title"/>
          </p:nvPr>
        </p:nvSpPr>
        <p:spPr>
          <a:xfrm>
            <a:off x="838200" y="3931468"/>
            <a:ext cx="10515600" cy="134922"/>
          </a:xfrm>
        </p:spPr>
        <p:txBody>
          <a:bodyPr>
            <a:noAutofit/>
          </a:bodyPr>
          <a:lstStyle/>
          <a:p>
            <a:pPr>
              <a:lnSpc>
                <a:spcPct val="100000"/>
              </a:lnSpc>
            </a:pPr>
            <a:br>
              <a:rPr lang="en-US" sz="2400" b="1" dirty="0"/>
            </a:br>
            <a:r>
              <a:rPr lang="en-GB" sz="3200" dirty="0">
                <a:latin typeface="+mn-lt"/>
              </a:rPr>
              <a:t>You need to </a:t>
            </a:r>
            <a:r>
              <a:rPr lang="en-GB" sz="3200" b="1" dirty="0">
                <a:solidFill>
                  <a:srgbClr val="0070C0"/>
                </a:solidFill>
                <a:latin typeface="+mn-lt"/>
              </a:rPr>
              <a:t>encourage </a:t>
            </a:r>
            <a:r>
              <a:rPr lang="en-GB" sz="3200" dirty="0">
                <a:latin typeface="+mn-lt"/>
              </a:rPr>
              <a:t>people to work to their best.</a:t>
            </a:r>
            <a:br>
              <a:rPr lang="en-GB" sz="3200" dirty="0">
                <a:latin typeface="+mn-lt"/>
              </a:rPr>
            </a:br>
            <a:r>
              <a:rPr lang="en-GB" sz="3200" dirty="0">
                <a:latin typeface="+mn-lt"/>
              </a:rPr>
              <a:t>China is the </a:t>
            </a:r>
            <a:r>
              <a:rPr lang="en-GB" sz="3200" b="1" dirty="0">
                <a:solidFill>
                  <a:srgbClr val="0070C0"/>
                </a:solidFill>
                <a:latin typeface="+mn-lt"/>
              </a:rPr>
              <a:t>country</a:t>
            </a:r>
            <a:r>
              <a:rPr lang="en-GB" sz="3200" dirty="0">
                <a:latin typeface="+mn-lt"/>
              </a:rPr>
              <a:t> where the most people live.</a:t>
            </a:r>
            <a:br>
              <a:rPr lang="en-GB" sz="3200" dirty="0">
                <a:latin typeface="+mn-lt"/>
              </a:rPr>
            </a:br>
            <a:r>
              <a:rPr lang="en-GB" sz="3200" dirty="0">
                <a:latin typeface="+mn-lt"/>
              </a:rPr>
              <a:t>My young </a:t>
            </a:r>
            <a:r>
              <a:rPr lang="en-GB" sz="3200" b="1" dirty="0">
                <a:solidFill>
                  <a:srgbClr val="0070C0"/>
                </a:solidFill>
                <a:latin typeface="+mn-lt"/>
              </a:rPr>
              <a:t>cousin</a:t>
            </a:r>
            <a:r>
              <a:rPr lang="en-GB" sz="3200" dirty="0">
                <a:latin typeface="+mn-lt"/>
              </a:rPr>
              <a:t> is coming to stay with us at the weekend.</a:t>
            </a:r>
            <a:br>
              <a:rPr lang="en-GB" sz="3200" dirty="0">
                <a:latin typeface="+mn-lt"/>
              </a:rPr>
            </a:br>
            <a:r>
              <a:rPr lang="en-GB" sz="3200" dirty="0">
                <a:latin typeface="+mn-lt"/>
              </a:rPr>
              <a:t>The </a:t>
            </a:r>
            <a:r>
              <a:rPr lang="en-GB" sz="3200" b="1" dirty="0">
                <a:solidFill>
                  <a:srgbClr val="0070C0"/>
                </a:solidFill>
                <a:latin typeface="+mn-lt"/>
              </a:rPr>
              <a:t>young</a:t>
            </a:r>
            <a:r>
              <a:rPr lang="en-GB" sz="3200" dirty="0">
                <a:latin typeface="+mn-lt"/>
              </a:rPr>
              <a:t> puppy was learning to walk on a lead.</a:t>
            </a:r>
            <a:br>
              <a:rPr lang="en-GB" sz="3200" dirty="0">
                <a:latin typeface="+mn-lt"/>
              </a:rPr>
            </a:br>
            <a:r>
              <a:rPr lang="en-GB" sz="3200" dirty="0">
                <a:latin typeface="+mn-lt"/>
              </a:rPr>
              <a:t>These plants will </a:t>
            </a:r>
            <a:r>
              <a:rPr lang="en-GB" sz="3200" b="1" dirty="0">
                <a:solidFill>
                  <a:srgbClr val="0070C0"/>
                </a:solidFill>
                <a:latin typeface="+mn-lt"/>
              </a:rPr>
              <a:t>flourish</a:t>
            </a:r>
            <a:r>
              <a:rPr lang="en-GB" sz="3200" dirty="0">
                <a:latin typeface="+mn-lt"/>
              </a:rPr>
              <a:t> in the full sun.</a:t>
            </a:r>
            <a:br>
              <a:rPr lang="en-GB" sz="3200" dirty="0">
                <a:latin typeface="+mn-lt"/>
              </a:rPr>
            </a:br>
            <a:r>
              <a:rPr lang="en-GB" sz="3200" dirty="0">
                <a:latin typeface="+mn-lt"/>
              </a:rPr>
              <a:t>Jack and Jill make a lovely </a:t>
            </a:r>
            <a:r>
              <a:rPr lang="en-GB" sz="3200" b="1" dirty="0">
                <a:solidFill>
                  <a:srgbClr val="0070C0"/>
                </a:solidFill>
                <a:latin typeface="+mn-lt"/>
              </a:rPr>
              <a:t>couple</a:t>
            </a:r>
            <a:r>
              <a:rPr lang="en-GB" sz="3200" b="1" dirty="0">
                <a:latin typeface="+mn-lt"/>
              </a:rPr>
              <a:t>.</a:t>
            </a:r>
            <a:br>
              <a:rPr lang="en-GB" sz="3200" b="1" dirty="0">
                <a:latin typeface="+mn-lt"/>
              </a:rPr>
            </a:br>
            <a:r>
              <a:rPr lang="en-GB" sz="3200" dirty="0">
                <a:latin typeface="+mn-lt"/>
              </a:rPr>
              <a:t>If you are silly in class, you will get into </a:t>
            </a:r>
            <a:r>
              <a:rPr lang="en-GB" sz="3200" b="1" dirty="0">
                <a:solidFill>
                  <a:srgbClr val="0070C0"/>
                </a:solidFill>
                <a:latin typeface="+mn-lt"/>
              </a:rPr>
              <a:t>trouble</a:t>
            </a:r>
            <a:r>
              <a:rPr lang="en-GB" sz="3200" dirty="0">
                <a:latin typeface="+mn-lt"/>
              </a:rPr>
              <a:t>.</a:t>
            </a:r>
            <a:br>
              <a:rPr lang="en-GB" sz="3200" dirty="0">
                <a:latin typeface="+mn-lt"/>
              </a:rPr>
            </a:br>
            <a:r>
              <a:rPr lang="en-GB" sz="3200" dirty="0">
                <a:latin typeface="+mn-lt"/>
              </a:rPr>
              <a:t>I have</a:t>
            </a:r>
            <a:r>
              <a:rPr lang="en-GB" sz="3200" b="1" dirty="0">
                <a:solidFill>
                  <a:srgbClr val="0070C0"/>
                </a:solidFill>
                <a:latin typeface="+mn-lt"/>
              </a:rPr>
              <a:t> enough </a:t>
            </a:r>
            <a:r>
              <a:rPr lang="en-GB" sz="3200" dirty="0">
                <a:latin typeface="+mn-lt"/>
              </a:rPr>
              <a:t>people to play football on Saturday.</a:t>
            </a:r>
            <a:br>
              <a:rPr lang="en-US" sz="3200" b="1" dirty="0">
                <a:solidFill>
                  <a:srgbClr val="FF0000"/>
                </a:solidFill>
                <a:latin typeface="+mn-lt"/>
              </a:rPr>
            </a:br>
            <a:r>
              <a:rPr lang="en-US" sz="3200" b="1" u="sng" dirty="0">
                <a:solidFill>
                  <a:srgbClr val="FF0000"/>
                </a:solidFill>
                <a:latin typeface="+mn-lt"/>
              </a:rPr>
              <a:t>Statutory words (Y5/6)</a:t>
            </a:r>
            <a:br>
              <a:rPr lang="en-US" sz="3200" b="1" u="sng" dirty="0">
                <a:latin typeface="+mn-lt"/>
              </a:rPr>
            </a:br>
            <a:r>
              <a:rPr lang="en-GB" sz="3200" dirty="0">
                <a:latin typeface="+mn-lt"/>
              </a:rPr>
              <a:t>If you take care and complete tasks, you are very </a:t>
            </a:r>
            <a:r>
              <a:rPr lang="en-GB" sz="3200" b="1" dirty="0">
                <a:solidFill>
                  <a:srgbClr val="FF0000"/>
                </a:solidFill>
                <a:latin typeface="+mn-lt"/>
              </a:rPr>
              <a:t>thorough</a:t>
            </a:r>
            <a:r>
              <a:rPr lang="en-GB" sz="3200" dirty="0">
                <a:latin typeface="+mn-lt"/>
              </a:rPr>
              <a:t>.</a:t>
            </a:r>
            <a:br>
              <a:rPr lang="en-GB" sz="3200" dirty="0">
                <a:latin typeface="+mn-lt"/>
              </a:rPr>
            </a:br>
            <a:r>
              <a:rPr lang="en-US" sz="3200" dirty="0">
                <a:latin typeface="+mn-lt"/>
              </a:rPr>
              <a:t>A desert </a:t>
            </a:r>
            <a:r>
              <a:rPr lang="en-US" sz="3200" b="1" dirty="0">
                <a:solidFill>
                  <a:srgbClr val="FF0000"/>
                </a:solidFill>
                <a:latin typeface="+mn-lt"/>
              </a:rPr>
              <a:t>environment</a:t>
            </a:r>
            <a:r>
              <a:rPr lang="en-US" sz="3200" dirty="0">
                <a:latin typeface="+mn-lt"/>
              </a:rPr>
              <a:t> is very hot during the day, but can be freezing at night</a:t>
            </a:r>
            <a:r>
              <a:rPr lang="en-US" sz="2000" dirty="0"/>
              <a:t>.</a:t>
            </a:r>
            <a:br>
              <a:rPr lang="en-GB" sz="2000" dirty="0"/>
            </a:br>
            <a:br>
              <a:rPr lang="en-US" sz="2000" b="1" dirty="0"/>
            </a:br>
            <a:br>
              <a:rPr lang="en-US" sz="2400" b="1" dirty="0"/>
            </a:br>
            <a:br>
              <a:rPr lang="en-US" sz="2400" b="1" dirty="0"/>
            </a:br>
            <a:br>
              <a:rPr lang="en-US" sz="2400" b="1" dirty="0"/>
            </a:br>
            <a:endParaRPr lang="en-US" sz="2400" b="1" dirty="0"/>
          </a:p>
        </p:txBody>
      </p:sp>
    </p:spTree>
    <p:extLst>
      <p:ext uri="{BB962C8B-B14F-4D97-AF65-F5344CB8AC3E}">
        <p14:creationId xmlns:p14="http://schemas.microsoft.com/office/powerpoint/2010/main" val="300788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3FE84-2DEA-487B-B55F-7C64E5ABD7A3}"/>
              </a:ext>
            </a:extLst>
          </p:cNvPr>
          <p:cNvSpPr>
            <a:spLocks noGrp="1"/>
          </p:cNvSpPr>
          <p:nvPr>
            <p:ph type="title"/>
          </p:nvPr>
        </p:nvSpPr>
        <p:spPr/>
        <p:txBody>
          <a:bodyPr/>
          <a:lstStyle/>
          <a:p>
            <a:r>
              <a:rPr lang="en-GB" b="1" u="sng" dirty="0"/>
              <a:t>Friday</a:t>
            </a:r>
            <a:r>
              <a:rPr lang="en-GB" dirty="0"/>
              <a:t> - Spellings: Test: Adult led</a:t>
            </a:r>
          </a:p>
        </p:txBody>
      </p:sp>
      <p:sp>
        <p:nvSpPr>
          <p:cNvPr id="3" name="Content Placeholder 2">
            <a:extLst>
              <a:ext uri="{FF2B5EF4-FFF2-40B4-BE49-F238E27FC236}">
                <a16:creationId xmlns:a16="http://schemas.microsoft.com/office/drawing/2014/main" id="{B34F433E-A250-43CE-88BC-3221AAA152C4}"/>
              </a:ext>
            </a:extLst>
          </p:cNvPr>
          <p:cNvSpPr>
            <a:spLocks noGrp="1"/>
          </p:cNvSpPr>
          <p:nvPr>
            <p:ph idx="1"/>
          </p:nvPr>
        </p:nvSpPr>
        <p:spPr/>
        <p:txBody>
          <a:bodyPr/>
          <a:lstStyle/>
          <a:p>
            <a:pPr marL="0" lvl="0" indent="0" algn="ctr">
              <a:buNone/>
            </a:pPr>
            <a:r>
              <a:rPr lang="en-GB" dirty="0">
                <a:solidFill>
                  <a:prstClr val="black"/>
                </a:solidFill>
              </a:rPr>
              <a:t>I will read aloud each spelling with our phoneme of the week and our statutory words. </a:t>
            </a:r>
          </a:p>
          <a:p>
            <a:pPr marL="0" lvl="0" indent="0" algn="ctr">
              <a:buNone/>
            </a:pPr>
            <a:endParaRPr lang="en-GB" dirty="0">
              <a:solidFill>
                <a:prstClr val="black"/>
              </a:solidFill>
            </a:endParaRPr>
          </a:p>
          <a:p>
            <a:pPr marL="0" lvl="0" indent="0" algn="ctr">
              <a:buNone/>
            </a:pPr>
            <a:r>
              <a:rPr lang="en-GB" dirty="0">
                <a:solidFill>
                  <a:prstClr val="black"/>
                </a:solidFill>
              </a:rPr>
              <a:t>1 point for the phoneme spelt correctly </a:t>
            </a:r>
            <a:r>
              <a:rPr lang="en-GB" dirty="0" err="1"/>
              <a:t>ou</a:t>
            </a:r>
            <a:endParaRPr lang="en-GB" dirty="0"/>
          </a:p>
          <a:p>
            <a:pPr marL="0" lvl="0" indent="0" algn="ctr">
              <a:buNone/>
            </a:pPr>
            <a:r>
              <a:rPr lang="en-GB" dirty="0">
                <a:solidFill>
                  <a:prstClr val="black"/>
                </a:solidFill>
              </a:rPr>
              <a:t>2 points for the whole word spelt correctly. </a:t>
            </a:r>
          </a:p>
          <a:p>
            <a:pPr marL="0" lvl="0" indent="0" algn="ctr">
              <a:buNone/>
            </a:pPr>
            <a:endParaRPr lang="en-GB" dirty="0">
              <a:solidFill>
                <a:prstClr val="black"/>
              </a:solidFill>
            </a:endParaRPr>
          </a:p>
          <a:p>
            <a:pPr marL="0" indent="0">
              <a:buNone/>
            </a:pPr>
            <a:endParaRPr lang="en-GB" dirty="0"/>
          </a:p>
        </p:txBody>
      </p:sp>
    </p:spTree>
    <p:extLst>
      <p:ext uri="{BB962C8B-B14F-4D97-AF65-F5344CB8AC3E}">
        <p14:creationId xmlns:p14="http://schemas.microsoft.com/office/powerpoint/2010/main" val="2986433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TotalTime>
  <Words>461</Words>
  <Application>Microsoft Office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Spelling week 1 Spring 2</vt:lpstr>
      <vt:lpstr>Monday – Sound of the week: Phoneme: /uh/ Written: Grapheme – ou  Write out your spelling words with your grapheme ‘ou’ in a different colour:  encourage</vt:lpstr>
      <vt:lpstr>This weeks words: encourage country cousin young flourish couple trouble enough Statutory words (Y5/6) thorough environment </vt:lpstr>
      <vt:lpstr>Syllables</vt:lpstr>
      <vt:lpstr>Tuesday - Spellings: partner test</vt:lpstr>
      <vt:lpstr>Wednesday - Spelling: sound analysis and handwriting (sound buttons)</vt:lpstr>
      <vt:lpstr>Thursday - Sound of the week: Phoneme: /uh/ Written: Grapheme – ou  Copy the sentences into your handwriting books – neatly and correctly – underline your spelling words</vt:lpstr>
      <vt:lpstr> You need to encourage people to work to their best. China is the country where the most people live. My young cousin is coming to stay with us at the weekend. The young puppy was learning to walk on a lead. These plants will flourish in the full sun. Jack and Jill make a lovely couple. If you are silly in class, you will get into trouble. I have enough people to play football on Saturday. Statutory words (Y5/6) If you take care and complete tasks, you are very thorough. A desert environment is very hot during the day, but can be freezing at night.     </vt:lpstr>
      <vt:lpstr>Friday - Spellings: Test: Adult led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week 1</dc:title>
  <dc:creator>Kirsten Rainbow</dc:creator>
  <cp:lastModifiedBy>kwhalley@Mobberley.local</cp:lastModifiedBy>
  <cp:revision>44</cp:revision>
  <dcterms:created xsi:type="dcterms:W3CDTF">2021-11-04T14:23:22Z</dcterms:created>
  <dcterms:modified xsi:type="dcterms:W3CDTF">2023-03-09T13:45:24Z</dcterms:modified>
</cp:coreProperties>
</file>