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20/03/2023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</a:t>
            </a:r>
            <a:r>
              <a:rPr lang="en-GB"/>
              <a:t>week </a:t>
            </a:r>
            <a:r>
              <a:rPr lang="en-GB" smtClean="0"/>
              <a:t>2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Spring Term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</a:t>
            </a:r>
            <a:r>
              <a:rPr lang="es-ES" dirty="0"/>
              <a:t>/ü/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s-ES" dirty="0"/>
              <a:t>u, </a:t>
            </a:r>
            <a:r>
              <a:rPr lang="es-ES" dirty="0" err="1"/>
              <a:t>ue</a:t>
            </a:r>
            <a:r>
              <a:rPr lang="es-ES" dirty="0"/>
              <a:t>, </a:t>
            </a:r>
            <a:r>
              <a:rPr lang="es-ES" dirty="0" err="1"/>
              <a:t>ueue</a:t>
            </a:r>
            <a:r>
              <a:rPr lang="es-ES" dirty="0"/>
              <a:t> and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070FCA-43AA-4B33-A758-E2AB5895A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278352"/>
              </p:ext>
            </p:extLst>
          </p:nvPr>
        </p:nvGraphicFramePr>
        <p:xfrm>
          <a:off x="1581374" y="2942738"/>
          <a:ext cx="8358692" cy="267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238">
                  <a:extLst>
                    <a:ext uri="{9D8B030D-6E8A-4147-A177-3AD203B41FA5}">
                      <a16:colId xmlns:a16="http://schemas.microsoft.com/office/drawing/2014/main" val="2753541017"/>
                    </a:ext>
                  </a:extLst>
                </a:gridCol>
                <a:gridCol w="2298420">
                  <a:extLst>
                    <a:ext uri="{9D8B030D-6E8A-4147-A177-3AD203B41FA5}">
                      <a16:colId xmlns:a16="http://schemas.microsoft.com/office/drawing/2014/main" val="138267396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3078680089"/>
                    </a:ext>
                  </a:extLst>
                </a:gridCol>
                <a:gridCol w="2151017">
                  <a:extLst>
                    <a:ext uri="{9D8B030D-6E8A-4147-A177-3AD203B41FA5}">
                      <a16:colId xmlns:a16="http://schemas.microsoft.com/office/drawing/2014/main" val="4062469793"/>
                    </a:ext>
                  </a:extLst>
                </a:gridCol>
              </a:tblGrid>
              <a:tr h="4674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</a:rPr>
                        <a:t>u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err="1">
                          <a:effectLst/>
                        </a:rPr>
                        <a:t>ue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err="1">
                          <a:effectLst/>
                        </a:rPr>
                        <a:t>ueue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1060261"/>
                  </a:ext>
                </a:extLst>
              </a:tr>
              <a:tr h="2057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1954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8141" y="2555047"/>
            <a:ext cx="4188583" cy="29146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+mn-lt"/>
              </a:rPr>
              <a:t>This week’s words</a:t>
            </a:r>
            <a:r>
              <a:rPr lang="en-US" b="1" dirty="0">
                <a:latin typeface="+mn-lt"/>
              </a:rPr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en-GB" dirty="0">
                <a:latin typeface="+mn-lt"/>
              </a:rPr>
              <a:t>neutral 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actual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 continue 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particular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rescue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Tuesday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occupy 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opportunity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queue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Europe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neutral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continue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</a:t>
            </a:r>
            <a:r>
              <a:rPr lang="es-ES" dirty="0"/>
              <a:t>/ü/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s-ES" dirty="0"/>
              <a:t>u, </a:t>
            </a:r>
            <a:r>
              <a:rPr lang="es-ES" dirty="0" err="1"/>
              <a:t>ue</a:t>
            </a:r>
            <a:r>
              <a:rPr lang="es-ES" dirty="0"/>
              <a:t>, </a:t>
            </a:r>
            <a:r>
              <a:rPr lang="es-ES" dirty="0" err="1"/>
              <a:t>ueue</a:t>
            </a:r>
            <a:r>
              <a:rPr lang="es-ES" dirty="0"/>
              <a:t> and </a:t>
            </a:r>
            <a:r>
              <a:rPr lang="es-ES" dirty="0" err="1"/>
              <a:t>eu</a:t>
            </a:r>
            <a:r>
              <a:rPr lang="es-ES" dirty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35779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</a:t>
            </a:r>
            <a:r>
              <a:rPr lang="pt-BR" dirty="0"/>
              <a:t> </a:t>
            </a:r>
            <a:r>
              <a:rPr lang="es-ES" dirty="0"/>
              <a:t>u, </a:t>
            </a:r>
            <a:r>
              <a:rPr lang="es-ES" dirty="0" err="1"/>
              <a:t>ue</a:t>
            </a:r>
            <a:r>
              <a:rPr lang="es-ES" dirty="0"/>
              <a:t>, </a:t>
            </a:r>
            <a:r>
              <a:rPr lang="es-ES" dirty="0" err="1"/>
              <a:t>ueue</a:t>
            </a:r>
            <a:r>
              <a:rPr lang="es-ES" dirty="0"/>
              <a:t> and </a:t>
            </a:r>
            <a:r>
              <a:rPr lang="es-ES" dirty="0" err="1"/>
              <a:t>eu</a:t>
            </a:r>
            <a:r>
              <a:rPr lang="es-ES" dirty="0"/>
              <a:t> </a:t>
            </a:r>
            <a:endParaRPr lang="pt-BR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225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Spelling week 2 Spring Term 2</vt:lpstr>
      <vt:lpstr>Monday – Sound of the week: Phoneme: /ü/ Written: Grapheme – u, ue, ueue and eu  Sort the words on your table into the different groups</vt:lpstr>
      <vt:lpstr>This week’s words: neutral  actual  continue  particular rescue Tuesday occupy  opportunity queue Europe  </vt:lpstr>
      <vt:lpstr>Tuesday - Spellings: partner test</vt:lpstr>
      <vt:lpstr>Wednesday - Spelling: sound analysis and handwriting (sound buttons)</vt:lpstr>
      <vt:lpstr>Thursday - Sound of the week: Phoneme: /ü/ Written: Grapheme – u, ue, ueue and eu   Copy the sentences into your handwriting books – neatly and correctly – underline your spelling words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</cp:lastModifiedBy>
  <cp:revision>23</cp:revision>
  <dcterms:created xsi:type="dcterms:W3CDTF">2021-11-04T14:23:22Z</dcterms:created>
  <dcterms:modified xsi:type="dcterms:W3CDTF">2023-03-20T08:44:24Z</dcterms:modified>
</cp:coreProperties>
</file>