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0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26/03/2023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3</a:t>
            </a:r>
            <a:br>
              <a:rPr lang="en-GB" dirty="0"/>
            </a:br>
            <a:r>
              <a:rPr lang="en-GB" dirty="0"/>
              <a:t>Spring Term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/ã/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/ã/ Written: Grapheme –ere, are, air, a</a:t>
            </a: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070FCA-43AA-4B33-A758-E2AB5895A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46674"/>
              </p:ext>
            </p:extLst>
          </p:nvPr>
        </p:nvGraphicFramePr>
        <p:xfrm>
          <a:off x="1581374" y="2942738"/>
          <a:ext cx="8358692" cy="2648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8">
                  <a:extLst>
                    <a:ext uri="{9D8B030D-6E8A-4147-A177-3AD203B41FA5}">
                      <a16:colId xmlns:a16="http://schemas.microsoft.com/office/drawing/2014/main" val="2753541017"/>
                    </a:ext>
                  </a:extLst>
                </a:gridCol>
                <a:gridCol w="2298420">
                  <a:extLst>
                    <a:ext uri="{9D8B030D-6E8A-4147-A177-3AD203B41FA5}">
                      <a16:colId xmlns:a16="http://schemas.microsoft.com/office/drawing/2014/main" val="1382673969"/>
                    </a:ext>
                  </a:extLst>
                </a:gridCol>
                <a:gridCol w="2151017">
                  <a:extLst>
                    <a:ext uri="{9D8B030D-6E8A-4147-A177-3AD203B41FA5}">
                      <a16:colId xmlns:a16="http://schemas.microsoft.com/office/drawing/2014/main" val="3078680089"/>
                    </a:ext>
                  </a:extLst>
                </a:gridCol>
                <a:gridCol w="2151017">
                  <a:extLst>
                    <a:ext uri="{9D8B030D-6E8A-4147-A177-3AD203B41FA5}">
                      <a16:colId xmlns:a16="http://schemas.microsoft.com/office/drawing/2014/main" val="4062469793"/>
                    </a:ext>
                  </a:extLst>
                </a:gridCol>
              </a:tblGrid>
              <a:tr h="467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effectLst/>
                          <a:latin typeface="+mn-lt"/>
                          <a:ea typeface="+mn-ea"/>
                          <a:cs typeface="+mn-cs"/>
                        </a:rPr>
                        <a:t>ere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are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air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41060261"/>
                  </a:ext>
                </a:extLst>
              </a:tr>
              <a:tr h="2057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195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632" y="164544"/>
            <a:ext cx="4188583" cy="291460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+mn-lt"/>
              </a:rPr>
              <a:t>This week’s words</a:t>
            </a:r>
            <a:r>
              <a:rPr lang="en-US" b="1" dirty="0">
                <a:latin typeface="+mn-lt"/>
              </a:rPr>
              <a:t>: </a:t>
            </a:r>
            <a:br>
              <a:rPr lang="en-US" b="1" dirty="0"/>
            </a:br>
            <a:br>
              <a:rPr lang="en-US" b="1" dirty="0">
                <a:latin typeface="+mn-lt"/>
              </a:rPr>
            </a:b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456463"/>
              </p:ext>
            </p:extLst>
          </p:nvPr>
        </p:nvGraphicFramePr>
        <p:xfrm>
          <a:off x="307338" y="2405751"/>
          <a:ext cx="11514547" cy="1346739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2302654">
                  <a:extLst>
                    <a:ext uri="{9D8B030D-6E8A-4147-A177-3AD203B41FA5}">
                      <a16:colId xmlns:a16="http://schemas.microsoft.com/office/drawing/2014/main" val="1794263233"/>
                    </a:ext>
                  </a:extLst>
                </a:gridCol>
                <a:gridCol w="2302654">
                  <a:extLst>
                    <a:ext uri="{9D8B030D-6E8A-4147-A177-3AD203B41FA5}">
                      <a16:colId xmlns:a16="http://schemas.microsoft.com/office/drawing/2014/main" val="3392744388"/>
                    </a:ext>
                  </a:extLst>
                </a:gridCol>
                <a:gridCol w="2302654">
                  <a:extLst>
                    <a:ext uri="{9D8B030D-6E8A-4147-A177-3AD203B41FA5}">
                      <a16:colId xmlns:a16="http://schemas.microsoft.com/office/drawing/2014/main" val="1170539830"/>
                    </a:ext>
                  </a:extLst>
                </a:gridCol>
                <a:gridCol w="2302654">
                  <a:extLst>
                    <a:ext uri="{9D8B030D-6E8A-4147-A177-3AD203B41FA5}">
                      <a16:colId xmlns:a16="http://schemas.microsoft.com/office/drawing/2014/main" val="1694812882"/>
                    </a:ext>
                  </a:extLst>
                </a:gridCol>
                <a:gridCol w="2303931">
                  <a:extLst>
                    <a:ext uri="{9D8B030D-6E8A-4147-A177-3AD203B41FA5}">
                      <a16:colId xmlns:a16="http://schemas.microsoft.com/office/drawing/2014/main" val="632237191"/>
                    </a:ext>
                  </a:extLst>
                </a:gridCol>
              </a:tblGrid>
              <a:tr h="5059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>
                          <a:solidFill>
                            <a:schemeClr val="tx1"/>
                          </a:solidFill>
                          <a:effectLst/>
                        </a:rPr>
                        <a:t>therefore</a:t>
                      </a:r>
                      <a:endParaRPr lang="en-GB" sz="2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>
                          <a:solidFill>
                            <a:schemeClr val="tx1"/>
                          </a:solidFill>
                          <a:effectLst/>
                        </a:rPr>
                        <a:t>despair</a:t>
                      </a:r>
                      <a:endParaRPr lang="en-GB" sz="2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>
                          <a:solidFill>
                            <a:schemeClr val="tx1"/>
                          </a:solidFill>
                          <a:effectLst/>
                        </a:rPr>
                        <a:t>millionaire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>
                          <a:solidFill>
                            <a:schemeClr val="tx1"/>
                          </a:solidFill>
                          <a:effectLst/>
                        </a:rPr>
                        <a:t>dictionary</a:t>
                      </a:r>
                      <a:endParaRPr lang="en-GB" sz="2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>
                          <a:solidFill>
                            <a:schemeClr val="tx1"/>
                          </a:solidFill>
                          <a:effectLst/>
                        </a:rPr>
                        <a:t>necessary</a:t>
                      </a:r>
                      <a:endParaRPr lang="en-GB" sz="2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582248"/>
                  </a:ext>
                </a:extLst>
              </a:tr>
              <a:tr h="7857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>
                          <a:solidFill>
                            <a:schemeClr val="tx1"/>
                          </a:solidFill>
                          <a:effectLst/>
                        </a:rPr>
                        <a:t>wary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>
                          <a:solidFill>
                            <a:schemeClr val="tx1"/>
                          </a:solidFill>
                          <a:effectLst/>
                        </a:rPr>
                        <a:t>various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>
                          <a:solidFill>
                            <a:schemeClr val="tx1"/>
                          </a:solidFill>
                          <a:effectLst/>
                        </a:rPr>
                        <a:t>secretary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>
                          <a:solidFill>
                            <a:schemeClr val="tx1"/>
                          </a:solidFill>
                          <a:effectLst/>
                        </a:rPr>
                        <a:t>prayer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>
                          <a:solidFill>
                            <a:schemeClr val="tx1"/>
                          </a:solidFill>
                          <a:effectLst/>
                        </a:rPr>
                        <a:t>prepared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95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millionaire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various</a:t>
            </a:r>
          </a:p>
          <a:p>
            <a:pPr marL="514350" indent="-514350" algn="ctr">
              <a:buFont typeface="+mj-lt"/>
              <a:buAutoNum type="arabicPeriod"/>
            </a:pPr>
            <a:endParaRPr lang="en-GB" b="1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/ã/ Written: Grapheme – ere, are, air, a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357799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</a:t>
            </a:r>
            <a:r>
              <a:rPr lang="pt-BR" dirty="0"/>
              <a:t> </a:t>
            </a:r>
            <a:r>
              <a:rPr lang="en-GB" dirty="0"/>
              <a:t>ere, are, air, a</a:t>
            </a: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Listen carefully to the sentences as they may include more than one spelling for you to write down.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298</Words>
  <Application>Microsoft Macintosh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Spelling week 3 Spring Term 2</vt:lpstr>
      <vt:lpstr>Monday – Sound of the week: Phoneme: /ã/ Written: Grapheme –ere, are, air, a Sort the words on your table into the different groups</vt:lpstr>
      <vt:lpstr>This week’s words:    </vt:lpstr>
      <vt:lpstr>Tuesday - Spellings: partner test</vt:lpstr>
      <vt:lpstr>Wednesday - Spelling: sound analysis and handwriting (sound buttons)</vt:lpstr>
      <vt:lpstr>Thursday - Sound of the week: Phoneme: /ã/ Written: Grapheme – ere, are, air, a  Copy the sentences into your handwriting books – neatly and correctly – underline your spelling words</vt:lpstr>
      <vt:lpstr>Friday - Spellings: Test: Adult led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Microsoft Office User</cp:lastModifiedBy>
  <cp:revision>26</cp:revision>
  <dcterms:created xsi:type="dcterms:W3CDTF">2021-11-04T14:23:22Z</dcterms:created>
  <dcterms:modified xsi:type="dcterms:W3CDTF">2023-03-26T18:31:54Z</dcterms:modified>
</cp:coreProperties>
</file>