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57" d="100"/>
          <a:sy n="57" d="100"/>
        </p:scale>
        <p:origin x="6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30/03/2023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</a:t>
            </a:r>
            <a:r>
              <a:rPr lang="en-GB"/>
              <a:t>week </a:t>
            </a:r>
            <a:r>
              <a:rPr lang="en-GB" smtClean="0"/>
              <a:t>1</a:t>
            </a:r>
            <a:r>
              <a:rPr lang="en-GB" dirty="0"/>
              <a:t/>
            </a:r>
            <a:br>
              <a:rPr lang="en-GB" dirty="0"/>
            </a:br>
            <a:r>
              <a:rPr lang="en-GB" smtClean="0"/>
              <a:t>Summer Term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600" dirty="0"/>
              <a:t>/ä/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/ä/ Written: Grapheme – </a:t>
            </a:r>
            <a:r>
              <a:rPr lang="en-GB" dirty="0" err="1"/>
              <a:t>ar</a:t>
            </a:r>
            <a:r>
              <a:rPr lang="en-GB" dirty="0"/>
              <a:t>, ear, a, al</a:t>
            </a:r>
            <a:br>
              <a:rPr lang="en-GB" dirty="0"/>
            </a:br>
            <a:r>
              <a:rPr lang="en-GB" dirty="0"/>
              <a:t>Sort the words on your table into the different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E070FCA-43AA-4B33-A758-E2AB5895A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09858"/>
              </p:ext>
            </p:extLst>
          </p:nvPr>
        </p:nvGraphicFramePr>
        <p:xfrm>
          <a:off x="1581374" y="2942738"/>
          <a:ext cx="8358692" cy="2671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8">
                  <a:extLst>
                    <a:ext uri="{9D8B030D-6E8A-4147-A177-3AD203B41FA5}">
                      <a16:colId xmlns:a16="http://schemas.microsoft.com/office/drawing/2014/main" val="2753541017"/>
                    </a:ext>
                  </a:extLst>
                </a:gridCol>
                <a:gridCol w="2298420">
                  <a:extLst>
                    <a:ext uri="{9D8B030D-6E8A-4147-A177-3AD203B41FA5}">
                      <a16:colId xmlns:a16="http://schemas.microsoft.com/office/drawing/2014/main" val="1382673969"/>
                    </a:ext>
                  </a:extLst>
                </a:gridCol>
                <a:gridCol w="2151017">
                  <a:extLst>
                    <a:ext uri="{9D8B030D-6E8A-4147-A177-3AD203B41FA5}">
                      <a16:colId xmlns:a16="http://schemas.microsoft.com/office/drawing/2014/main" val="3078680089"/>
                    </a:ext>
                  </a:extLst>
                </a:gridCol>
                <a:gridCol w="2151017">
                  <a:extLst>
                    <a:ext uri="{9D8B030D-6E8A-4147-A177-3AD203B41FA5}">
                      <a16:colId xmlns:a16="http://schemas.microsoft.com/office/drawing/2014/main" val="4062469793"/>
                    </a:ext>
                  </a:extLst>
                </a:gridCol>
              </a:tblGrid>
              <a:tr h="467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effectLst/>
                        </a:rPr>
                        <a:t>ar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ear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a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41060261"/>
                  </a:ext>
                </a:extLst>
              </a:tr>
              <a:tr h="2057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01954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8141" y="2555047"/>
            <a:ext cx="4188583" cy="291460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+mn-lt"/>
              </a:rPr>
              <a:t>This week’s words</a:t>
            </a:r>
            <a:r>
              <a:rPr lang="en-US" b="1" dirty="0">
                <a:latin typeface="+mn-lt"/>
              </a:rPr>
              <a:t>:</a:t>
            </a:r>
            <a:r>
              <a:rPr lang="en-US" b="1" dirty="0"/>
              <a:t/>
            </a:r>
            <a:br>
              <a:rPr lang="en-US" b="1" dirty="0"/>
            </a:br>
            <a:r>
              <a:rPr lang="en-GB" dirty="0">
                <a:latin typeface="+mn-lt"/>
              </a:rPr>
              <a:t>farther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guards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 bargain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heart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hearth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father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marvellous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halves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parliament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calm</a:t>
            </a: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and handwriting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farther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hearth</a:t>
            </a:r>
          </a:p>
          <a:p>
            <a:pPr marL="514350" indent="-514350" algn="ctr">
              <a:buFont typeface="+mj-lt"/>
              <a:buAutoNum type="arabicPeriod"/>
            </a:pPr>
            <a:endParaRPr lang="en-GB" b="1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/ä/ Written: Grapheme – </a:t>
            </a:r>
            <a:r>
              <a:rPr lang="en-GB" dirty="0" err="1"/>
              <a:t>ar</a:t>
            </a:r>
            <a:r>
              <a:rPr lang="en-GB" dirty="0"/>
              <a:t>, ear, a, al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357799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</a:t>
            </a:r>
            <a:r>
              <a:rPr lang="pt-BR" dirty="0"/>
              <a:t> </a:t>
            </a:r>
            <a:r>
              <a:rPr lang="en-GB" dirty="0" err="1"/>
              <a:t>ar</a:t>
            </a:r>
            <a:r>
              <a:rPr lang="en-GB" dirty="0"/>
              <a:t>, ear, a, al 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Listen carefully to the sentences as they may include more than one spelling for you to write down.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250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Spelling week 1 Summer Term</vt:lpstr>
      <vt:lpstr>Monday – Sound of the week: Phoneme: /ä/ Written: Grapheme – ar, ear, a, al Sort the words on your table into the different groups</vt:lpstr>
      <vt:lpstr>This week’s words: farther guards  bargain heart hearth father marvellous halves parliament calm  </vt:lpstr>
      <vt:lpstr>Tuesday - Spellings: partner test</vt:lpstr>
      <vt:lpstr>Wednesday - Spelling: sound analysis and handwriting (sound buttons)</vt:lpstr>
      <vt:lpstr>Thursday - Sound of the week: Phoneme: /ä/ Written: Grapheme – ar, ear, a, al  Copy the sentences into your handwriting books – neatly and correctly – underline your spelling words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</cp:lastModifiedBy>
  <cp:revision>24</cp:revision>
  <dcterms:created xsi:type="dcterms:W3CDTF">2021-11-04T14:23:22Z</dcterms:created>
  <dcterms:modified xsi:type="dcterms:W3CDTF">2023-03-30T12:09:49Z</dcterms:modified>
</cp:coreProperties>
</file>