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4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90" d="100"/>
          <a:sy n="90" d="100"/>
        </p:scale>
        <p:origin x="240" y="1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04/05/2023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04/05/2023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04/05/2023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04/05/2023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04/05/2023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04/05/2023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04/05/2023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04/05/2023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04/05/2023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04/05/2023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04/05/2023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04/05/2023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</a:t>
            </a:r>
            <a:r>
              <a:rPr lang="en-GB"/>
              <a:t>week 3</a:t>
            </a:r>
            <a:br>
              <a:rPr lang="en-GB" dirty="0"/>
            </a:br>
            <a:r>
              <a:rPr lang="en-GB" dirty="0"/>
              <a:t>Summer Term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6600" dirty="0"/>
              <a:t>/kw/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GB" b="1" u="sng" dirty="0"/>
            </a:br>
            <a:r>
              <a:rPr lang="en-GB" b="1" u="sng" dirty="0"/>
              <a:t>Monday</a:t>
            </a:r>
            <a:r>
              <a:rPr lang="en-GB" dirty="0"/>
              <a:t> – Sound of the week: Phoneme: /kw/</a:t>
            </a:r>
            <a:br>
              <a:rPr lang="en-GB" dirty="0"/>
            </a:br>
            <a:r>
              <a:rPr lang="en-GB" dirty="0"/>
              <a:t> Written: Grapheme – </a:t>
            </a:r>
            <a:r>
              <a:rPr lang="en-GB" dirty="0" err="1"/>
              <a:t>qu</a:t>
            </a:r>
            <a:r>
              <a:rPr lang="en-GB" dirty="0"/>
              <a:t>, </a:t>
            </a:r>
            <a:r>
              <a:rPr lang="en-GB" dirty="0" err="1"/>
              <a:t>cqu</a:t>
            </a:r>
            <a:r>
              <a:rPr lang="en-GB" dirty="0"/>
              <a:t> and kw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on your table into the different groups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E070FCA-43AA-4B33-A758-E2AB5895AF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338753"/>
              </p:ext>
            </p:extLst>
          </p:nvPr>
        </p:nvGraphicFramePr>
        <p:xfrm>
          <a:off x="3542416" y="3238788"/>
          <a:ext cx="4681203" cy="2648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538">
                  <a:extLst>
                    <a:ext uri="{9D8B030D-6E8A-4147-A177-3AD203B41FA5}">
                      <a16:colId xmlns:a16="http://schemas.microsoft.com/office/drawing/2014/main" val="2753541017"/>
                    </a:ext>
                  </a:extLst>
                </a:gridCol>
                <a:gridCol w="1648047">
                  <a:extLst>
                    <a:ext uri="{9D8B030D-6E8A-4147-A177-3AD203B41FA5}">
                      <a16:colId xmlns:a16="http://schemas.microsoft.com/office/drawing/2014/main" val="1382673969"/>
                    </a:ext>
                  </a:extLst>
                </a:gridCol>
                <a:gridCol w="1573618">
                  <a:extLst>
                    <a:ext uri="{9D8B030D-6E8A-4147-A177-3AD203B41FA5}">
                      <a16:colId xmlns:a16="http://schemas.microsoft.com/office/drawing/2014/main" val="3078680089"/>
                    </a:ext>
                  </a:extLst>
                </a:gridCol>
              </a:tblGrid>
              <a:tr h="5901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>
                          <a:effectLst/>
                          <a:latin typeface="+mn-lt"/>
                          <a:ea typeface="+mn-ea"/>
                          <a:cs typeface="+mn-cs"/>
                        </a:rPr>
                        <a:t>qu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err="1">
                          <a:effectLst/>
                        </a:rPr>
                        <a:t>cqu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kw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41060261"/>
                  </a:ext>
                </a:extLst>
              </a:tr>
              <a:tr h="2057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01954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770" y="2550557"/>
            <a:ext cx="4188583" cy="291460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+mn-lt"/>
              </a:rPr>
              <a:t>This week’s words</a:t>
            </a:r>
            <a:r>
              <a:rPr lang="en-US" b="1" dirty="0">
                <a:latin typeface="+mn-lt"/>
              </a:rPr>
              <a:t>: </a:t>
            </a:r>
            <a:br>
              <a:rPr lang="en-US" b="1" dirty="0"/>
            </a:br>
            <a:r>
              <a:rPr lang="en-GB" dirty="0"/>
              <a:t>quilt</a:t>
            </a:r>
            <a:br>
              <a:rPr lang="en-GB" dirty="0"/>
            </a:br>
            <a:r>
              <a:rPr lang="en-GB" dirty="0"/>
              <a:t>awkward</a:t>
            </a:r>
            <a:br>
              <a:rPr lang="en-GB" dirty="0"/>
            </a:br>
            <a:r>
              <a:rPr lang="en-GB" dirty="0"/>
              <a:t>acquaintance</a:t>
            </a:r>
            <a:br>
              <a:rPr lang="en-GB" dirty="0"/>
            </a:br>
            <a:r>
              <a:rPr lang="en-GB" dirty="0"/>
              <a:t>equipped</a:t>
            </a:r>
            <a:br>
              <a:rPr lang="en-GB" dirty="0"/>
            </a:br>
            <a:r>
              <a:rPr lang="en-GB" dirty="0"/>
              <a:t>frequently</a:t>
            </a:r>
            <a:br>
              <a:rPr lang="en-GB" dirty="0"/>
            </a:br>
            <a:r>
              <a:rPr lang="en-GB" dirty="0"/>
              <a:t>equipment</a:t>
            </a:r>
            <a:br>
              <a:rPr lang="en-GB" dirty="0"/>
            </a:br>
            <a:r>
              <a:rPr lang="en-GB" dirty="0"/>
              <a:t>quarrel</a:t>
            </a:r>
            <a:br>
              <a:rPr lang="en-GB" dirty="0"/>
            </a:br>
            <a:r>
              <a:rPr lang="en-GB" dirty="0"/>
              <a:t>quadrilateral</a:t>
            </a:r>
            <a:br>
              <a:rPr lang="en-GB" dirty="0"/>
            </a:br>
            <a:r>
              <a:rPr lang="en-GB" dirty="0"/>
              <a:t>quite</a:t>
            </a:r>
            <a:br>
              <a:rPr lang="en-GB" dirty="0"/>
            </a:br>
            <a:r>
              <a:rPr lang="en-GB" dirty="0"/>
              <a:t>quietly </a:t>
            </a:r>
            <a:br>
              <a:rPr lang="en-US" b="1" dirty="0">
                <a:latin typeface="+mn-lt"/>
              </a:rPr>
            </a:br>
            <a:br>
              <a:rPr lang="en-US" b="1" dirty="0">
                <a:latin typeface="+mn-lt"/>
              </a:rPr>
            </a:b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and handwriting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quietly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awkward</a:t>
            </a:r>
          </a:p>
          <a:p>
            <a:pPr marL="514350" indent="-514350" algn="ctr">
              <a:buFont typeface="+mj-lt"/>
              <a:buAutoNum type="arabicPeriod"/>
            </a:pPr>
            <a:endParaRPr lang="en-GB" b="1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/kw/</a:t>
            </a:r>
            <a:br>
              <a:rPr lang="en-GB" dirty="0"/>
            </a:br>
            <a:r>
              <a:rPr lang="en-GB" dirty="0"/>
              <a:t> Written: Grapheme – </a:t>
            </a:r>
            <a:r>
              <a:rPr lang="en-GB" dirty="0" err="1"/>
              <a:t>qu</a:t>
            </a:r>
            <a:r>
              <a:rPr lang="en-GB" dirty="0"/>
              <a:t>, </a:t>
            </a:r>
            <a:r>
              <a:rPr lang="en-GB" dirty="0" err="1"/>
              <a:t>cqu</a:t>
            </a:r>
            <a:r>
              <a:rPr lang="en-GB" dirty="0"/>
              <a:t> and kw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sentences into your handwriting books – neatly and correctly – underline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357799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3246C07-B187-714D-93EE-C52B69EF7874}"/>
              </a:ext>
            </a:extLst>
          </p:cNvPr>
          <p:cNvSpPr txBox="1"/>
          <p:nvPr/>
        </p:nvSpPr>
        <p:spPr>
          <a:xfrm>
            <a:off x="173261" y="1057276"/>
            <a:ext cx="1201873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/>
              <a:t>Yesterday, I changed my bed and put on a new </a:t>
            </a:r>
            <a:r>
              <a:rPr lang="en-US" sz="3200" b="1" dirty="0">
                <a:solidFill>
                  <a:srgbClr val="FF0000"/>
                </a:solidFill>
              </a:rPr>
              <a:t>quilt</a:t>
            </a:r>
            <a:r>
              <a:rPr lang="en-US" sz="3200" dirty="0"/>
              <a:t> cover.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When I hurt my foot, I walked in an </a:t>
            </a:r>
            <a:r>
              <a:rPr lang="en-US" sz="3200" b="1" dirty="0">
                <a:solidFill>
                  <a:srgbClr val="FF0000"/>
                </a:solidFill>
              </a:rPr>
              <a:t>awkward </a:t>
            </a:r>
            <a:r>
              <a:rPr lang="en-US" sz="3200" dirty="0"/>
              <a:t>way.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 err="1"/>
              <a:t>Mr</a:t>
            </a:r>
            <a:r>
              <a:rPr lang="en-US" sz="3200" dirty="0"/>
              <a:t> Jones met an </a:t>
            </a:r>
            <a:r>
              <a:rPr lang="en-US" sz="3200" b="1" dirty="0">
                <a:solidFill>
                  <a:srgbClr val="FF0000"/>
                </a:solidFill>
              </a:rPr>
              <a:t>acquaintance</a:t>
            </a:r>
            <a:r>
              <a:rPr lang="en-US" sz="3200" dirty="0"/>
              <a:t> at the supermarket.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A fire engine is </a:t>
            </a:r>
            <a:r>
              <a:rPr lang="en-US" sz="3200" b="1" dirty="0">
                <a:solidFill>
                  <a:srgbClr val="FF0000"/>
                </a:solidFill>
              </a:rPr>
              <a:t>equipped</a:t>
            </a:r>
            <a:r>
              <a:rPr lang="en-US" sz="3200" dirty="0"/>
              <a:t> with </a:t>
            </a:r>
            <a:r>
              <a:rPr lang="en-US" sz="3200" b="1" dirty="0">
                <a:solidFill>
                  <a:srgbClr val="FF0000"/>
                </a:solidFill>
              </a:rPr>
              <a:t>equipment</a:t>
            </a:r>
            <a:r>
              <a:rPr lang="en-US" sz="3200" dirty="0"/>
              <a:t> that helps to fight fires.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At school, we </a:t>
            </a:r>
            <a:r>
              <a:rPr lang="en-US" sz="3200" b="1" dirty="0">
                <a:solidFill>
                  <a:srgbClr val="FF0000"/>
                </a:solidFill>
              </a:rPr>
              <a:t>frequently</a:t>
            </a:r>
            <a:r>
              <a:rPr lang="en-US" sz="3200" dirty="0"/>
              <a:t> practice our spellings.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Another word for an argument is a </a:t>
            </a:r>
            <a:r>
              <a:rPr lang="en-US" sz="3200" b="1" dirty="0">
                <a:solidFill>
                  <a:srgbClr val="FF0000"/>
                </a:solidFill>
              </a:rPr>
              <a:t>quarrel</a:t>
            </a:r>
            <a:r>
              <a:rPr lang="en-US" sz="32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The name of a four sided 2D shape is a </a:t>
            </a:r>
            <a:r>
              <a:rPr lang="en-US" sz="3200" b="1" dirty="0">
                <a:solidFill>
                  <a:srgbClr val="FF0000"/>
                </a:solidFill>
              </a:rPr>
              <a:t>quadrilateral</a:t>
            </a:r>
            <a:r>
              <a:rPr lang="en-US" sz="32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I asked, “Mum, can we go for something to eat as I’m </a:t>
            </a:r>
            <a:r>
              <a:rPr lang="en-US" sz="3200" b="1" dirty="0">
                <a:solidFill>
                  <a:srgbClr val="FF0000"/>
                </a:solidFill>
              </a:rPr>
              <a:t>quite</a:t>
            </a:r>
            <a:r>
              <a:rPr lang="en-US" sz="3200" dirty="0"/>
              <a:t> hungry.”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My sister was fast asleep, so I had to tiptoe around our room </a:t>
            </a:r>
            <a:r>
              <a:rPr lang="en-US" sz="3200" b="1" dirty="0">
                <a:solidFill>
                  <a:srgbClr val="FF0000"/>
                </a:solidFill>
              </a:rPr>
              <a:t>quietly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4647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</a:t>
            </a:r>
            <a:r>
              <a:rPr lang="pt-BR" dirty="0"/>
              <a:t> </a:t>
            </a:r>
            <a:r>
              <a:rPr lang="en-GB" dirty="0" err="1"/>
              <a:t>qu</a:t>
            </a:r>
            <a:r>
              <a:rPr lang="en-GB" dirty="0"/>
              <a:t>, </a:t>
            </a:r>
            <a:r>
              <a:rPr lang="en-GB" dirty="0" err="1"/>
              <a:t>cqu</a:t>
            </a:r>
            <a:r>
              <a:rPr lang="en-GB" dirty="0"/>
              <a:t> and kw</a:t>
            </a: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Listen carefully to the sentences as they may include more than one spelling for you to write down.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419</Words>
  <Application>Microsoft Macintosh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Spelling week 3 Summer Term 1</vt:lpstr>
      <vt:lpstr> Monday – Sound of the week: Phoneme: /kw/  Written: Grapheme – qu, cqu and kw  Sort the words on your table into the different groups</vt:lpstr>
      <vt:lpstr>This week’s words:  quilt awkward acquaintance equipped frequently equipment quarrel quadrilateral quite quietly   </vt:lpstr>
      <vt:lpstr>Tuesday - Spellings: partner test</vt:lpstr>
      <vt:lpstr>Wednesday - Spelling: sound analysis and handwriting (sound buttons)</vt:lpstr>
      <vt:lpstr>Thursday - Sound of the week: Phoneme: /kw/  Written: Grapheme – qu, cqu and kw  Copy the sentences into your handwriting books – neatly and correctly – underline your spelling words</vt:lpstr>
      <vt:lpstr>PowerPoint Presentation</vt:lpstr>
      <vt:lpstr>Friday - Spellings: Test: Adult led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Microsoft Office User</cp:lastModifiedBy>
  <cp:revision>32</cp:revision>
  <dcterms:created xsi:type="dcterms:W3CDTF">2021-11-04T14:23:22Z</dcterms:created>
  <dcterms:modified xsi:type="dcterms:W3CDTF">2023-05-04T10:20:29Z</dcterms:modified>
</cp:coreProperties>
</file>