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57" r:id="rId8"/>
    <p:sldId id="263" r:id="rId9"/>
    <p:sldId id="265" r:id="rId10"/>
    <p:sldId id="266" r:id="rId11"/>
    <p:sldId id="264"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76C1B9-EDE7-0AF4-2AA1-87BBC0F77E78}" v="261" dt="2021-09-09T14:31:43.040"/>
    <p1510:client id="{8B53A02B-54B4-48C1-B56A-6FB5B13FED10}" v="2006" dt="2020-09-09T15:39:00.2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A462EF4-9606-CF42-8374-42A5CB36E0DA}"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A462EF4-9606-CF42-8374-42A5CB36E0DA}"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A462EF4-9606-CF42-8374-42A5CB36E0DA}"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A462EF4-9606-CF42-8374-42A5CB36E0DA}"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A462EF4-9606-CF42-8374-42A5CB36E0DA}"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A462EF4-9606-CF42-8374-42A5CB36E0DA}"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A462EF4-9606-CF42-8374-42A5CB36E0DA}" type="datetimeFigureOut">
              <a:rPr lang="en-US" smtClean="0"/>
              <a:pPr/>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A462EF4-9606-CF42-8374-42A5CB36E0DA}" type="datetimeFigureOut">
              <a:rPr lang="en-US" smtClean="0"/>
              <a:pPr/>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62EF4-9606-CF42-8374-42A5CB36E0DA}" type="datetimeFigureOut">
              <a:rPr lang="en-US" smtClean="0"/>
              <a:pPr/>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A462EF4-9606-CF42-8374-42A5CB36E0DA}"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A462EF4-9606-CF42-8374-42A5CB36E0DA}"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AF544-DBFB-1B4A-A425-B21EC66A80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62EF4-9606-CF42-8374-42A5CB36E0DA}" type="datetimeFigureOut">
              <a:rPr lang="en-US" smtClean="0"/>
              <a:pPr/>
              <a:t>9/12/2023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AF544-DBFB-1B4A-A425-B21EC66A80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9406" y="1774927"/>
            <a:ext cx="7937187" cy="2554545"/>
          </a:xfrm>
          <a:prstGeom prst="rect">
            <a:avLst/>
          </a:prstGeom>
          <a:noFill/>
        </p:spPr>
        <p:txBody>
          <a:bodyPr wrap="square" lIns="91440" tIns="45720" rIns="91440" bIns="45720" rtlCol="0" anchor="t">
            <a:spAutoFit/>
          </a:bodyPr>
          <a:lstStyle/>
          <a:p>
            <a:r>
              <a:rPr lang="en-US" sz="7000" dirty="0"/>
              <a:t>WELCOME TO YEAR 6</a:t>
            </a:r>
          </a:p>
          <a:p>
            <a:pPr algn="ctr"/>
            <a:r>
              <a:rPr lang="en-US" sz="5000" dirty="0" err="1" smtClean="0"/>
              <a:t>Mrs</a:t>
            </a:r>
            <a:r>
              <a:rPr lang="en-US" sz="5000" dirty="0" smtClean="0"/>
              <a:t> Gill</a:t>
            </a:r>
            <a:endParaRPr lang="en-US" sz="3000" dirty="0"/>
          </a:p>
          <a:p>
            <a:pPr algn="ctr"/>
            <a:endParaRPr lang="en-US" sz="4000" dirty="0">
              <a:cs typeface="Calibri"/>
            </a:endParaRPr>
          </a:p>
        </p:txBody>
      </p:sp>
      <p:pic>
        <p:nvPicPr>
          <p:cNvPr id="1026"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5612" y="4186237"/>
            <a:ext cx="2286000" cy="2286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Contacting school</a:t>
            </a:r>
            <a:endParaRPr lang="en-GB" dirty="0"/>
          </a:p>
        </p:txBody>
      </p:sp>
      <p:sp>
        <p:nvSpPr>
          <p:cNvPr id="3" name="Content Placeholder 2"/>
          <p:cNvSpPr>
            <a:spLocks noGrp="1"/>
          </p:cNvSpPr>
          <p:nvPr>
            <p:ph idx="1"/>
          </p:nvPr>
        </p:nvSpPr>
        <p:spPr/>
        <p:txBody>
          <a:bodyPr/>
          <a:lstStyle/>
          <a:p>
            <a:r>
              <a:rPr lang="en-US" dirty="0" smtClean="0"/>
              <a:t>If you have an issue you need to discuss with me, the best way would be to speak to me at the end of the school day. If it is an urgent issue, then contact me via my email address.</a:t>
            </a:r>
          </a:p>
          <a:p>
            <a:endParaRPr lang="en-US" dirty="0"/>
          </a:p>
          <a:p>
            <a:r>
              <a:rPr lang="en-US" dirty="0" smtClean="0"/>
              <a:t>ajones@mobberley.Cheshire.sch.uk</a:t>
            </a:r>
            <a:endParaRPr lang="en-GB" dirty="0"/>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914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3F95A-51BA-4B9A-AC5C-9A3A51FC2980}"/>
              </a:ext>
            </a:extLst>
          </p:cNvPr>
          <p:cNvSpPr>
            <a:spLocks noGrp="1"/>
          </p:cNvSpPr>
          <p:nvPr>
            <p:ph type="title"/>
          </p:nvPr>
        </p:nvSpPr>
        <p:spPr/>
        <p:txBody>
          <a:bodyPr>
            <a:normAutofit/>
          </a:bodyPr>
          <a:lstStyle/>
          <a:p>
            <a:r>
              <a:rPr lang="en-US" dirty="0">
                <a:cs typeface="Calibri"/>
              </a:rPr>
              <a:t> Year 6 </a:t>
            </a:r>
            <a:r>
              <a:rPr lang="en-US" dirty="0" smtClean="0">
                <a:cs typeface="Calibri"/>
              </a:rPr>
              <a:t>activities</a:t>
            </a:r>
            <a:endParaRPr lang="en-US" dirty="0"/>
          </a:p>
        </p:txBody>
      </p:sp>
      <p:sp>
        <p:nvSpPr>
          <p:cNvPr id="3" name="Content Placeholder 2">
            <a:extLst>
              <a:ext uri="{FF2B5EF4-FFF2-40B4-BE49-F238E27FC236}">
                <a16:creationId xmlns:a16="http://schemas.microsoft.com/office/drawing/2014/main" id="{44A52657-8FF4-4B18-9A9D-F3A94531A742}"/>
              </a:ext>
            </a:extLst>
          </p:cNvPr>
          <p:cNvSpPr>
            <a:spLocks noGrp="1"/>
          </p:cNvSpPr>
          <p:nvPr>
            <p:ph idx="1"/>
          </p:nvPr>
        </p:nvSpPr>
        <p:spPr/>
        <p:txBody>
          <a:bodyPr vert="horz" lIns="91440" tIns="45720" rIns="91440" bIns="45720" rtlCol="0" anchor="t">
            <a:normAutofit/>
          </a:bodyPr>
          <a:lstStyle/>
          <a:p>
            <a:r>
              <a:rPr lang="en-US" dirty="0">
                <a:cs typeface="Calibri"/>
              </a:rPr>
              <a:t>We will be selecting children to be house captains, sports ambassadors and members of the school council. </a:t>
            </a:r>
          </a:p>
          <a:p>
            <a:r>
              <a:rPr lang="en-US" dirty="0">
                <a:cs typeface="Calibri"/>
              </a:rPr>
              <a:t>This year the children will all be getting a buddy in reception.</a:t>
            </a:r>
          </a:p>
          <a:p>
            <a:r>
              <a:rPr lang="en-US" dirty="0">
                <a:cs typeface="Calibri"/>
              </a:rPr>
              <a:t>Year 6 </a:t>
            </a:r>
            <a:r>
              <a:rPr lang="en-US" dirty="0" smtClean="0">
                <a:cs typeface="Calibri"/>
              </a:rPr>
              <a:t>residential (letters for residential have been sent home).</a:t>
            </a:r>
            <a:endParaRPr lang="en-US" dirty="0">
              <a:cs typeface="Calibri"/>
            </a:endParaRPr>
          </a:p>
          <a:p>
            <a:r>
              <a:rPr lang="en-US" dirty="0">
                <a:cs typeface="Calibri"/>
              </a:rPr>
              <a:t>Nativity and summer show.</a:t>
            </a:r>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878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Dojo </a:t>
            </a:r>
            <a:endParaRPr lang="en-GB" dirty="0"/>
          </a:p>
        </p:txBody>
      </p:sp>
      <p:sp>
        <p:nvSpPr>
          <p:cNvPr id="3" name="Content Placeholder 2"/>
          <p:cNvSpPr>
            <a:spLocks noGrp="1"/>
          </p:cNvSpPr>
          <p:nvPr>
            <p:ph idx="1"/>
          </p:nvPr>
        </p:nvSpPr>
        <p:spPr/>
        <p:txBody>
          <a:bodyPr/>
          <a:lstStyle/>
          <a:p>
            <a:r>
              <a:rPr lang="en-US" dirty="0" smtClean="0"/>
              <a:t>Class dojo has been set up to count house points.</a:t>
            </a:r>
          </a:p>
          <a:p>
            <a:r>
              <a:rPr lang="en-US" dirty="0" smtClean="0"/>
              <a:t>Focus on the house teams: Wilfrid, Mallory, Green and Griffin. </a:t>
            </a:r>
          </a:p>
          <a:p>
            <a:r>
              <a:rPr lang="en-US" dirty="0" smtClean="0"/>
              <a:t>An email will be sent out inviting parents to class dojo so you can see updates and messages. </a:t>
            </a:r>
            <a:endParaRPr lang="en-GB" dirty="0"/>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93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Happy Mind </a:t>
            </a:r>
            <a:endParaRPr lang="en-GB" dirty="0"/>
          </a:p>
        </p:txBody>
      </p:sp>
      <p:sp>
        <p:nvSpPr>
          <p:cNvPr id="3" name="Content Placeholder 2"/>
          <p:cNvSpPr>
            <a:spLocks noGrp="1"/>
          </p:cNvSpPr>
          <p:nvPr>
            <p:ph idx="1"/>
          </p:nvPr>
        </p:nvSpPr>
        <p:spPr/>
        <p:txBody>
          <a:bodyPr/>
          <a:lstStyle/>
          <a:p>
            <a:endParaRPr lang="en-GB"/>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093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000" u="sng" dirty="0"/>
              <a:t>UNIFORM</a:t>
            </a:r>
          </a:p>
        </p:txBody>
      </p:sp>
      <p:sp>
        <p:nvSpPr>
          <p:cNvPr id="5" name="Content Placeholder 4"/>
          <p:cNvSpPr>
            <a:spLocks noGrp="1"/>
          </p:cNvSpPr>
          <p:nvPr>
            <p:ph idx="1"/>
          </p:nvPr>
        </p:nvSpPr>
        <p:spPr/>
        <p:txBody>
          <a:bodyPr vert="horz" lIns="91440" tIns="45720" rIns="91440" bIns="45720" rtlCol="0" anchor="t">
            <a:normAutofit/>
          </a:bodyPr>
          <a:lstStyle/>
          <a:p>
            <a:r>
              <a:rPr lang="en-US" sz="4000" dirty="0"/>
              <a:t>Smart uniform – named please</a:t>
            </a:r>
          </a:p>
          <a:p>
            <a:r>
              <a:rPr lang="en-US" sz="4000" dirty="0"/>
              <a:t>Black shoes – named (if possible)</a:t>
            </a:r>
          </a:p>
          <a:p>
            <a:r>
              <a:rPr lang="en-US" sz="4000" dirty="0" err="1"/>
              <a:t>Jewellery</a:t>
            </a:r>
            <a:r>
              <a:rPr lang="en-US" sz="4000" dirty="0"/>
              <a:t> – watches </a:t>
            </a:r>
            <a:r>
              <a:rPr lang="en-US" sz="4000" b="1" u="sng" dirty="0" smtClean="0"/>
              <a:t>only </a:t>
            </a:r>
            <a:endParaRPr lang="en-US" sz="4000" b="1" u="sng" dirty="0"/>
          </a:p>
          <a:p>
            <a:r>
              <a:rPr lang="en-US" sz="4000" dirty="0"/>
              <a:t>PE Kit </a:t>
            </a:r>
            <a:endParaRPr lang="en-US" sz="4000" dirty="0">
              <a:cs typeface="Calibri"/>
            </a:endParaRPr>
          </a:p>
          <a:p>
            <a:r>
              <a:rPr lang="en-US" sz="4000" b="1" dirty="0"/>
              <a:t>Smart uniform = Pride in themselves = Exemplary </a:t>
            </a:r>
            <a:r>
              <a:rPr lang="en-US" sz="4000" b="1" dirty="0" err="1"/>
              <a:t>Behaviour</a:t>
            </a:r>
            <a:endParaRPr lang="en-US" sz="4000" b="1" dirty="0"/>
          </a:p>
        </p:txBody>
      </p:sp>
      <p:pic>
        <p:nvPicPr>
          <p:cNvPr id="6"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u="sng" dirty="0"/>
              <a:t>PE KIT</a:t>
            </a:r>
          </a:p>
        </p:txBody>
      </p:sp>
      <p:sp>
        <p:nvSpPr>
          <p:cNvPr id="3" name="Content Placeholder 2"/>
          <p:cNvSpPr>
            <a:spLocks noGrp="1"/>
          </p:cNvSpPr>
          <p:nvPr>
            <p:ph idx="1"/>
          </p:nvPr>
        </p:nvSpPr>
        <p:spPr>
          <a:xfrm>
            <a:off x="245331" y="1162588"/>
            <a:ext cx="8898669" cy="4110327"/>
          </a:xfrm>
        </p:spPr>
        <p:txBody>
          <a:bodyPr vert="horz" lIns="91440" tIns="45720" rIns="91440" bIns="45720" rtlCol="0" anchor="t">
            <a:noAutofit/>
          </a:bodyPr>
          <a:lstStyle/>
          <a:p>
            <a:r>
              <a:rPr lang="en-US" dirty="0"/>
              <a:t>PE Kit must be worn to school on </a:t>
            </a:r>
            <a:r>
              <a:rPr lang="en-US" dirty="0" smtClean="0"/>
              <a:t>Thursday </a:t>
            </a:r>
            <a:r>
              <a:rPr lang="en-US" dirty="0"/>
              <a:t>and </a:t>
            </a:r>
            <a:r>
              <a:rPr lang="en-US" dirty="0" smtClean="0"/>
              <a:t>Tuesday.</a:t>
            </a:r>
            <a:endParaRPr lang="en-US" dirty="0">
              <a:cs typeface="Calibri"/>
            </a:endParaRPr>
          </a:p>
          <a:p>
            <a:r>
              <a:rPr lang="en-US" dirty="0"/>
              <a:t>No </a:t>
            </a:r>
            <a:r>
              <a:rPr lang="en-US" dirty="0" err="1"/>
              <a:t>jewellery</a:t>
            </a:r>
            <a:r>
              <a:rPr lang="en-US" dirty="0"/>
              <a:t> (ear studs MUST be taped or removed)</a:t>
            </a:r>
            <a:endParaRPr lang="en-US" dirty="0">
              <a:cs typeface="Calibri"/>
            </a:endParaRPr>
          </a:p>
          <a:p>
            <a:r>
              <a:rPr lang="en-US" dirty="0"/>
              <a:t>Girl’s hair MUST be tied back.</a:t>
            </a:r>
            <a:endParaRPr lang="en-US" dirty="0">
              <a:cs typeface="Calibri"/>
            </a:endParaRPr>
          </a:p>
          <a:p>
            <a:r>
              <a:rPr lang="en-US" dirty="0"/>
              <a:t>If unable to do PE, a note must be sent in.</a:t>
            </a:r>
            <a:endParaRPr lang="en-US" dirty="0">
              <a:cs typeface="Calibri"/>
            </a:endParaRPr>
          </a:p>
          <a:p>
            <a:r>
              <a:rPr lang="en-US" dirty="0"/>
              <a:t>No PE Kit for PE lessons will be noted.</a:t>
            </a:r>
            <a:endParaRPr lang="en-US" dirty="0">
              <a:cs typeface="Calibri"/>
            </a:endParaRPr>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BEHAVIOUR POLICY</a:t>
            </a:r>
          </a:p>
        </p:txBody>
      </p:sp>
      <p:sp>
        <p:nvSpPr>
          <p:cNvPr id="3" name="Content Placeholder 2"/>
          <p:cNvSpPr>
            <a:spLocks noGrp="1"/>
          </p:cNvSpPr>
          <p:nvPr>
            <p:ph idx="1"/>
          </p:nvPr>
        </p:nvSpPr>
        <p:spPr>
          <a:xfrm>
            <a:off x="1" y="1417638"/>
            <a:ext cx="9144000" cy="4525963"/>
          </a:xfrm>
        </p:spPr>
        <p:txBody>
          <a:bodyPr vert="horz" lIns="91440" tIns="45720" rIns="91440" bIns="45720" rtlCol="0" anchor="t">
            <a:normAutofit fontScale="92500" lnSpcReduction="10000"/>
          </a:bodyPr>
          <a:lstStyle/>
          <a:p>
            <a:r>
              <a:rPr lang="en-US" dirty="0" smtClean="0"/>
              <a:t>Golden </a:t>
            </a:r>
            <a:r>
              <a:rPr lang="en-US" dirty="0"/>
              <a:t>Certificate, VIP and Good to be Green. In class, house points and Brilliant letters (5 points).</a:t>
            </a:r>
            <a:endParaRPr lang="en-US" dirty="0">
              <a:cs typeface="Calibri"/>
            </a:endParaRPr>
          </a:p>
          <a:p>
            <a:r>
              <a:rPr lang="en-US" dirty="0"/>
              <a:t>Verbal Warning</a:t>
            </a:r>
          </a:p>
          <a:p>
            <a:r>
              <a:rPr lang="en-US" dirty="0">
                <a:cs typeface="Calibri"/>
              </a:rPr>
              <a:t>Warning</a:t>
            </a:r>
            <a:endParaRPr lang="en-US" dirty="0"/>
          </a:p>
          <a:p>
            <a:r>
              <a:rPr lang="en-US" dirty="0"/>
              <a:t>Yellow Card – Missed break, recorded by class teacher.</a:t>
            </a:r>
            <a:endParaRPr lang="en-US" dirty="0">
              <a:cs typeface="Calibri"/>
            </a:endParaRPr>
          </a:p>
          <a:p>
            <a:r>
              <a:rPr lang="en-US" dirty="0"/>
              <a:t>Red Card – </a:t>
            </a:r>
            <a:r>
              <a:rPr lang="en-US" dirty="0" smtClean="0"/>
              <a:t>25 minutes of lunch in a classroom with a teacher. To fill out a reflection sheet and discuss behavior with teacher. </a:t>
            </a:r>
            <a:r>
              <a:rPr lang="en-US" dirty="0"/>
              <a:t>Note sent home and a phone call to you. Note to be signed and returned to school. </a:t>
            </a:r>
            <a:endParaRPr lang="en-US" dirty="0">
              <a:cs typeface="Calibri"/>
            </a:endParaRPr>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u="sng" dirty="0"/>
              <a:t>DAILY ROUTINE</a:t>
            </a:r>
          </a:p>
        </p:txBody>
      </p:sp>
      <p:sp>
        <p:nvSpPr>
          <p:cNvPr id="3" name="Content Placeholder 2"/>
          <p:cNvSpPr>
            <a:spLocks noGrp="1"/>
          </p:cNvSpPr>
          <p:nvPr>
            <p:ph idx="1"/>
          </p:nvPr>
        </p:nvSpPr>
        <p:spPr>
          <a:xfrm>
            <a:off x="226300" y="1417638"/>
            <a:ext cx="8686800" cy="5440362"/>
          </a:xfrm>
        </p:spPr>
        <p:txBody>
          <a:bodyPr vert="horz" lIns="91440" tIns="45720" rIns="91440" bIns="45720" rtlCol="0" anchor="t">
            <a:normAutofit fontScale="92500" lnSpcReduction="20000"/>
          </a:bodyPr>
          <a:lstStyle/>
          <a:p>
            <a:r>
              <a:rPr lang="en-US" dirty="0"/>
              <a:t>Bag to contain reading book and reading record </a:t>
            </a:r>
            <a:r>
              <a:rPr lang="en-US" b="1" dirty="0"/>
              <a:t>every day. </a:t>
            </a:r>
            <a:endParaRPr lang="en-US" dirty="0">
              <a:cs typeface="Calibri"/>
            </a:endParaRPr>
          </a:p>
          <a:p>
            <a:r>
              <a:rPr lang="en-US" dirty="0"/>
              <a:t>Water bottle brought in </a:t>
            </a:r>
            <a:r>
              <a:rPr lang="en-US" b="1" dirty="0"/>
              <a:t>every day </a:t>
            </a:r>
            <a:r>
              <a:rPr lang="en-US" dirty="0"/>
              <a:t>and brought home every night for wash and refill.</a:t>
            </a:r>
          </a:p>
          <a:p>
            <a:r>
              <a:rPr lang="en-US" dirty="0"/>
              <a:t>Lunchboxes – to be kept in the trolleys.</a:t>
            </a:r>
            <a:endParaRPr lang="en-US" dirty="0">
              <a:cs typeface="Calibri"/>
            </a:endParaRPr>
          </a:p>
          <a:p>
            <a:r>
              <a:rPr lang="en-US" dirty="0"/>
              <a:t>Please </a:t>
            </a:r>
            <a:r>
              <a:rPr lang="en-US" dirty="0" smtClean="0"/>
              <a:t>send </a:t>
            </a:r>
            <a:r>
              <a:rPr lang="en-US" dirty="0"/>
              <a:t>in healthy snacks.</a:t>
            </a:r>
          </a:p>
          <a:p>
            <a:r>
              <a:rPr lang="en-US" dirty="0"/>
              <a:t>Playground = 8.40 – 8.55 </a:t>
            </a:r>
            <a:r>
              <a:rPr lang="en-US" dirty="0" smtClean="0"/>
              <a:t>every morning. </a:t>
            </a:r>
            <a:r>
              <a:rPr lang="en-US" dirty="0"/>
              <a:t> </a:t>
            </a:r>
            <a:endParaRPr lang="en-US" dirty="0">
              <a:cs typeface="Calibri"/>
            </a:endParaRPr>
          </a:p>
          <a:p>
            <a:r>
              <a:rPr lang="en-US" dirty="0"/>
              <a:t>Break time = 15 mins outside with time to wash their hands</a:t>
            </a:r>
            <a:endParaRPr lang="en-US" dirty="0">
              <a:cs typeface="Calibri"/>
            </a:endParaRPr>
          </a:p>
          <a:p>
            <a:r>
              <a:rPr lang="en-US" dirty="0"/>
              <a:t>Lunch on </a:t>
            </a:r>
            <a:r>
              <a:rPr lang="en-US" dirty="0" err="1"/>
              <a:t>rota</a:t>
            </a:r>
            <a:r>
              <a:rPr lang="en-US" dirty="0"/>
              <a:t> system.</a:t>
            </a:r>
          </a:p>
          <a:p>
            <a:r>
              <a:rPr lang="en-US" dirty="0">
                <a:cs typeface="Calibri"/>
              </a:rPr>
              <a:t>Please send in a coat as they will be going out in all weathers</a:t>
            </a:r>
          </a:p>
          <a:p>
            <a:endParaRPr lang="en-US" dirty="0"/>
          </a:p>
          <a:p>
            <a:endParaRPr lang="en-US" dirty="0">
              <a:cs typeface="Calibri"/>
            </a:endParaRPr>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u="sng" dirty="0"/>
              <a:t>HOMEWORK</a:t>
            </a:r>
          </a:p>
        </p:txBody>
      </p:sp>
      <p:sp>
        <p:nvSpPr>
          <p:cNvPr id="3" name="Content Placeholder 2"/>
          <p:cNvSpPr>
            <a:spLocks noGrp="1"/>
          </p:cNvSpPr>
          <p:nvPr>
            <p:ph idx="1"/>
          </p:nvPr>
        </p:nvSpPr>
        <p:spPr>
          <a:xfrm>
            <a:off x="457200" y="1417638"/>
            <a:ext cx="8229600" cy="5052168"/>
          </a:xfrm>
        </p:spPr>
        <p:txBody>
          <a:bodyPr vert="horz" lIns="91440" tIns="45720" rIns="91440" bIns="45720" rtlCol="0" anchor="t">
            <a:normAutofit fontScale="92500"/>
          </a:bodyPr>
          <a:lstStyle/>
          <a:p>
            <a:pPr marL="0" indent="0">
              <a:buNone/>
            </a:pPr>
            <a:endParaRPr lang="en-US" dirty="0">
              <a:cs typeface="Calibri"/>
            </a:endParaRPr>
          </a:p>
          <a:p>
            <a:r>
              <a:rPr lang="en-US" b="1" dirty="0" err="1"/>
              <a:t>Maths</a:t>
            </a:r>
            <a:r>
              <a:rPr lang="en-US" b="1" dirty="0"/>
              <a:t> &amp; English – </a:t>
            </a:r>
            <a:r>
              <a:rPr lang="en-US" dirty="0"/>
              <a:t>sent out on a Friday. More homework to be completed online this year using </a:t>
            </a:r>
            <a:r>
              <a:rPr lang="en-US" dirty="0" err="1" smtClean="0"/>
              <a:t>mymaths</a:t>
            </a:r>
            <a:r>
              <a:rPr lang="en-US" dirty="0" smtClean="0"/>
              <a:t>, read theory and spag.com. </a:t>
            </a:r>
            <a:r>
              <a:rPr lang="en-US" dirty="0"/>
              <a:t>Pupils </a:t>
            </a:r>
            <a:r>
              <a:rPr lang="en-US" dirty="0" smtClean="0"/>
              <a:t>will </a:t>
            </a:r>
            <a:r>
              <a:rPr lang="en-US" dirty="0"/>
              <a:t>been shown this in class</a:t>
            </a:r>
            <a:r>
              <a:rPr lang="en-US" dirty="0" smtClean="0"/>
              <a:t>. Login details will be stuck into their reading record chart.</a:t>
            </a:r>
            <a:endParaRPr lang="en-US" dirty="0">
              <a:cs typeface="Calibri"/>
            </a:endParaRPr>
          </a:p>
          <a:p>
            <a:r>
              <a:rPr lang="en-US" b="1" dirty="0"/>
              <a:t>Reading – </a:t>
            </a:r>
            <a:r>
              <a:rPr lang="en-US" dirty="0"/>
              <a:t>please monitor and listen to your child read. Please record in the reading record and </a:t>
            </a:r>
            <a:r>
              <a:rPr lang="en-US" b="1" dirty="0"/>
              <a:t>sign</a:t>
            </a:r>
            <a:r>
              <a:rPr lang="en-US" b="1" dirty="0" smtClean="0"/>
              <a:t>. </a:t>
            </a:r>
            <a:endParaRPr lang="en-US" dirty="0"/>
          </a:p>
          <a:p>
            <a:r>
              <a:rPr lang="en-US" b="1" dirty="0"/>
              <a:t>Times Tables – </a:t>
            </a:r>
            <a:r>
              <a:rPr lang="en-US" dirty="0"/>
              <a:t>please continue learning them.</a:t>
            </a:r>
            <a:endParaRPr lang="en-US" b="1" dirty="0"/>
          </a:p>
          <a:p>
            <a:endParaRPr lang="en-US" b="1" dirty="0"/>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u="sng" dirty="0">
                <a:cs typeface="Calibri"/>
              </a:rPr>
              <a:t>SATs</a:t>
            </a:r>
            <a:endParaRPr lang="en-US" sz="5000" u="sng" dirty="0"/>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r>
              <a:rPr lang="en-US" dirty="0">
                <a:cs typeface="Calibri"/>
              </a:rPr>
              <a:t>SATs will take place Monday </a:t>
            </a:r>
            <a:r>
              <a:rPr lang="en-US" dirty="0" smtClean="0">
                <a:cs typeface="Calibri"/>
              </a:rPr>
              <a:t>13th </a:t>
            </a:r>
            <a:r>
              <a:rPr lang="en-US" dirty="0">
                <a:cs typeface="Calibri"/>
              </a:rPr>
              <a:t>May – Thursday </a:t>
            </a:r>
            <a:r>
              <a:rPr lang="en-US" dirty="0" smtClean="0">
                <a:cs typeface="Calibri"/>
              </a:rPr>
              <a:t>15th </a:t>
            </a:r>
            <a:r>
              <a:rPr lang="en-US" dirty="0">
                <a:cs typeface="Calibri"/>
              </a:rPr>
              <a:t>May.</a:t>
            </a:r>
          </a:p>
          <a:p>
            <a:r>
              <a:rPr lang="en-US" dirty="0">
                <a:cs typeface="Calibri"/>
              </a:rPr>
              <a:t>Monday - SPAG and Spelling test</a:t>
            </a:r>
          </a:p>
          <a:p>
            <a:r>
              <a:rPr lang="en-US" dirty="0">
                <a:cs typeface="Calibri"/>
              </a:rPr>
              <a:t>Tuesday - Reading</a:t>
            </a:r>
          </a:p>
          <a:p>
            <a:r>
              <a:rPr lang="en-US" dirty="0">
                <a:cs typeface="Calibri"/>
              </a:rPr>
              <a:t>Wednesday - </a:t>
            </a:r>
            <a:r>
              <a:rPr lang="en-US" dirty="0" err="1">
                <a:cs typeface="Calibri"/>
              </a:rPr>
              <a:t>Maths</a:t>
            </a:r>
            <a:r>
              <a:rPr lang="en-US" dirty="0">
                <a:cs typeface="Calibri"/>
              </a:rPr>
              <a:t> papers 1 and 2</a:t>
            </a:r>
          </a:p>
          <a:p>
            <a:r>
              <a:rPr lang="en-US" dirty="0">
                <a:cs typeface="Calibri"/>
              </a:rPr>
              <a:t>Thursday – </a:t>
            </a:r>
            <a:r>
              <a:rPr lang="en-US" dirty="0" err="1">
                <a:cs typeface="Calibri"/>
              </a:rPr>
              <a:t>Maths</a:t>
            </a:r>
            <a:r>
              <a:rPr lang="en-US" dirty="0">
                <a:cs typeface="Calibri"/>
              </a:rPr>
              <a:t> paper 3</a:t>
            </a:r>
          </a:p>
          <a:p>
            <a:pPr marL="0" indent="0">
              <a:buNone/>
            </a:pPr>
            <a:r>
              <a:rPr lang="en-US" dirty="0">
                <a:cs typeface="Calibri"/>
              </a:rPr>
              <a:t>The </a:t>
            </a:r>
            <a:r>
              <a:rPr lang="en-US" dirty="0" err="1">
                <a:cs typeface="Calibri"/>
              </a:rPr>
              <a:t>Maths</a:t>
            </a:r>
            <a:r>
              <a:rPr lang="en-US" dirty="0">
                <a:cs typeface="Calibri"/>
              </a:rPr>
              <a:t> papers will be 2 reasoning papers and 1 arithmetic paper</a:t>
            </a:r>
            <a:r>
              <a:rPr lang="en-US" dirty="0" smtClean="0">
                <a:cs typeface="Calibri"/>
              </a:rPr>
              <a:t>.</a:t>
            </a:r>
          </a:p>
          <a:p>
            <a:pPr marL="0" indent="0">
              <a:buNone/>
            </a:pPr>
            <a:r>
              <a:rPr lang="en-US" b="1" dirty="0" smtClean="0">
                <a:cs typeface="Calibri"/>
              </a:rPr>
              <a:t>I will hold a SATs information evening nearer the time.</a:t>
            </a:r>
            <a:endParaRPr lang="en-US" b="1" dirty="0">
              <a:cs typeface="Calibri"/>
            </a:endParaRPr>
          </a:p>
          <a:p>
            <a:pPr marL="0" indent="0">
              <a:buNone/>
            </a:pPr>
            <a:endParaRPr lang="en-US" dirty="0">
              <a:cs typeface="Calibri"/>
            </a:endParaRPr>
          </a:p>
          <a:p>
            <a:pPr marL="0" indent="0">
              <a:buNone/>
            </a:pPr>
            <a:endParaRPr lang="en-US" dirty="0"/>
          </a:p>
          <a:p>
            <a:endParaRPr lang="en-US" dirty="0">
              <a:cs typeface="Calibri"/>
            </a:endParaRPr>
          </a:p>
          <a:p>
            <a:endParaRPr lang="en-US" dirty="0">
              <a:cs typeface="Calibri"/>
            </a:endParaRPr>
          </a:p>
          <a:p>
            <a:pPr marL="0" indent="0">
              <a:buNone/>
            </a:pPr>
            <a:endParaRPr lang="en-US" dirty="0">
              <a:cs typeface="Calibri"/>
            </a:endParaRPr>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A46D-5693-4BA2-9D3E-7A99EE56FE27}"/>
              </a:ext>
            </a:extLst>
          </p:cNvPr>
          <p:cNvSpPr>
            <a:spLocks noGrp="1"/>
          </p:cNvSpPr>
          <p:nvPr>
            <p:ph type="title"/>
          </p:nvPr>
        </p:nvSpPr>
        <p:spPr/>
        <p:txBody>
          <a:bodyPr>
            <a:normAutofit fontScale="90000"/>
          </a:bodyPr>
          <a:lstStyle/>
          <a:p>
            <a:r>
              <a:rPr lang="en-US" dirty="0">
                <a:cs typeface="Calibri"/>
              </a:rPr>
              <a:t>How we are ensuring the children catch-up</a:t>
            </a:r>
            <a:endParaRPr lang="en-US" dirty="0"/>
          </a:p>
        </p:txBody>
      </p:sp>
      <p:sp>
        <p:nvSpPr>
          <p:cNvPr id="3" name="Content Placeholder 2">
            <a:extLst>
              <a:ext uri="{FF2B5EF4-FFF2-40B4-BE49-F238E27FC236}">
                <a16:creationId xmlns:a16="http://schemas.microsoft.com/office/drawing/2014/main" id="{5EE0459B-03E8-4CC6-AE57-56F12D646650}"/>
              </a:ext>
            </a:extLst>
          </p:cNvPr>
          <p:cNvSpPr>
            <a:spLocks noGrp="1"/>
          </p:cNvSpPr>
          <p:nvPr>
            <p:ph idx="1"/>
          </p:nvPr>
        </p:nvSpPr>
        <p:spPr/>
        <p:txBody>
          <a:bodyPr vert="horz" lIns="91440" tIns="45720" rIns="91440" bIns="45720" rtlCol="0" anchor="t">
            <a:normAutofit/>
          </a:bodyPr>
          <a:lstStyle/>
          <a:p>
            <a:r>
              <a:rPr lang="en-US" dirty="0">
                <a:cs typeface="Calibri"/>
              </a:rPr>
              <a:t>Interventions have been added to the timetable this year.</a:t>
            </a:r>
          </a:p>
          <a:p>
            <a:r>
              <a:rPr lang="en-US" dirty="0" err="1">
                <a:cs typeface="Calibri"/>
              </a:rPr>
              <a:t>Mrs</a:t>
            </a:r>
            <a:r>
              <a:rPr lang="en-US" dirty="0">
                <a:cs typeface="Calibri"/>
              </a:rPr>
              <a:t> Whalley to take out groups on a Tuesday </a:t>
            </a:r>
            <a:r>
              <a:rPr lang="en-US" dirty="0" smtClean="0">
                <a:cs typeface="Calibri"/>
              </a:rPr>
              <a:t>morning.</a:t>
            </a:r>
            <a:endParaRPr lang="en-US" dirty="0">
              <a:cs typeface="Calibri"/>
            </a:endParaRPr>
          </a:p>
          <a:p>
            <a:endParaRPr lang="en-US" dirty="0">
              <a:cs typeface="Calibri"/>
            </a:endParaRPr>
          </a:p>
          <a:p>
            <a:r>
              <a:rPr lang="en-US" dirty="0">
                <a:cs typeface="Calibri"/>
              </a:rPr>
              <a:t>Intervention during assembly time in the afternoons – time used to catch up in areas they may have fallen behind </a:t>
            </a:r>
            <a:r>
              <a:rPr lang="en-US" dirty="0" smtClean="0">
                <a:cs typeface="Calibri"/>
              </a:rPr>
              <a:t>in.</a:t>
            </a:r>
            <a:endParaRPr lang="en-US" dirty="0"/>
          </a:p>
          <a:p>
            <a:pPr marL="0" indent="0">
              <a:buNone/>
            </a:pPr>
            <a:endParaRPr lang="en-US" dirty="0">
              <a:cs typeface="Calibri"/>
            </a:endParaRPr>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8849" y="661339"/>
            <a:ext cx="773402" cy="773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9756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home</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If you would like your child to walk home, please complete the permission slip and return to school (letters have been sent home with the children today).</a:t>
            </a:r>
          </a:p>
          <a:p>
            <a:r>
              <a:rPr lang="en-US" b="1" dirty="0" smtClean="0"/>
              <a:t>Please speak to your child about road safety. </a:t>
            </a:r>
            <a:r>
              <a:rPr lang="en-US" dirty="0" smtClean="0"/>
              <a:t>If we feel like a child is not behaving appropriately, their permission to walk home will be taken away.</a:t>
            </a:r>
          </a:p>
          <a:p>
            <a:r>
              <a:rPr lang="en-US" dirty="0" smtClean="0"/>
              <a:t>Mobile Phones are allowed for children walking home but they should not be out in school hours. </a:t>
            </a:r>
          </a:p>
          <a:p>
            <a:endParaRPr lang="en-US" dirty="0" smtClean="0"/>
          </a:p>
        </p:txBody>
      </p:sp>
      <p:pic>
        <p:nvPicPr>
          <p:cNvPr id="4" name="Picture 2" descr="Mobberley CE Primary on Twitter: &quot;Staff from Mobberley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4194" y="274638"/>
            <a:ext cx="773402" cy="773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561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688</TotalTime>
  <Words>486</Words>
  <Application>Microsoft Office PowerPoint</Application>
  <PresentationFormat>On-screen Show (4:3)</PresentationFormat>
  <Paragraphs>68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UNIFORM</vt:lpstr>
      <vt:lpstr>PE KIT</vt:lpstr>
      <vt:lpstr>BEHAVIOUR POLICY</vt:lpstr>
      <vt:lpstr>DAILY ROUTINE</vt:lpstr>
      <vt:lpstr>HOMEWORK</vt:lpstr>
      <vt:lpstr>SATs</vt:lpstr>
      <vt:lpstr>How we are ensuring the children catch-up</vt:lpstr>
      <vt:lpstr>Walking home</vt:lpstr>
      <vt:lpstr>Contacting school</vt:lpstr>
      <vt:lpstr> Year 6 activities</vt:lpstr>
      <vt:lpstr>Class Dojo </vt:lpstr>
      <vt:lpstr>My Happy Mind </vt:lpstr>
    </vt:vector>
  </TitlesOfParts>
  <Company>Iona Joy Anderton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MacBook Pro</dc:creator>
  <cp:lastModifiedBy>Annabelle Jones</cp:lastModifiedBy>
  <cp:revision>219</cp:revision>
  <dcterms:created xsi:type="dcterms:W3CDTF">2016-09-19T16:39:02Z</dcterms:created>
  <dcterms:modified xsi:type="dcterms:W3CDTF">2023-09-12T15:34:52Z</dcterms:modified>
</cp:coreProperties>
</file>