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6" r:id="rId8"/>
    <p:sldId id="267" r:id="rId9"/>
    <p:sldId id="263" r:id="rId10"/>
    <p:sldId id="264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0" y="1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10/09/2023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10/09/2023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10/09/2023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10/09/2023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1</a:t>
            </a:r>
            <a:br>
              <a:rPr lang="en-GB" dirty="0"/>
            </a:br>
            <a:r>
              <a:rPr lang="en-GB" dirty="0"/>
              <a:t>Autumn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 /a/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113" y="3791283"/>
            <a:ext cx="10515600" cy="845178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/>
            </a:br>
            <a:r>
              <a:rPr lang="en-US" sz="3600" b="1" dirty="0">
                <a:latin typeface="Twinkl Cursive Looped Thin" panose="02000000000000000000" pitchFamily="2" charset="77"/>
              </a:rPr>
              <a:t>alw</a:t>
            </a:r>
            <a:r>
              <a:rPr lang="en-US" sz="3600" b="1" u="sng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ay</a:t>
            </a:r>
            <a:r>
              <a:rPr lang="en-US" sz="3600" b="1" dirty="0">
                <a:latin typeface="Twinkl Cursive Looped Thin" panose="02000000000000000000" pitchFamily="2" charset="77"/>
              </a:rPr>
              <a:t>s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Thursd</a:t>
            </a:r>
            <a:r>
              <a:rPr lang="en-US" sz="3600" b="1" u="sng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ay</a:t>
            </a:r>
            <a:br>
              <a:rPr lang="en-US" sz="3600" b="1" u="sng" dirty="0">
                <a:solidFill>
                  <a:srgbClr val="FF0000"/>
                </a:solidFill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holid</a:t>
            </a:r>
            <a:r>
              <a:rPr lang="en-US" sz="3600" b="1" u="sng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ay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r</a:t>
            </a:r>
            <a:r>
              <a:rPr lang="en-US" sz="3600" b="1" u="sng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ai</a:t>
            </a:r>
            <a:r>
              <a:rPr lang="en-US" sz="3600" b="1" dirty="0">
                <a:latin typeface="Twinkl Cursive Looped Thin" panose="02000000000000000000" pitchFamily="2" charset="77"/>
              </a:rPr>
              <a:t>n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pl</a:t>
            </a:r>
            <a:r>
              <a:rPr lang="en-US" sz="3600" b="1" u="sng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ai</a:t>
            </a:r>
            <a:r>
              <a:rPr lang="en-US" sz="3600" b="1" dirty="0">
                <a:latin typeface="Twinkl Cursive Looped Thin" panose="02000000000000000000" pitchFamily="2" charset="77"/>
              </a:rPr>
              <a:t>n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afr</a:t>
            </a:r>
            <a:r>
              <a:rPr lang="en-US" sz="3600" b="1" u="sng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ai</a:t>
            </a:r>
            <a:r>
              <a:rPr lang="en-US" sz="3600" b="1" dirty="0">
                <a:latin typeface="Twinkl Cursive Looped Thin" panose="02000000000000000000" pitchFamily="2" charset="77"/>
              </a:rPr>
              <a:t>d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pl</a:t>
            </a:r>
            <a:r>
              <a:rPr lang="en-US" sz="3600" b="1" u="sng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a</a:t>
            </a:r>
            <a:r>
              <a:rPr lang="en-US" sz="3600" b="1" dirty="0">
                <a:latin typeface="Twinkl Cursive Looped Thin" panose="02000000000000000000" pitchFamily="2" charset="77"/>
              </a:rPr>
              <a:t>n</a:t>
            </a:r>
            <a:r>
              <a:rPr lang="en-US" sz="3600" b="1" u="sng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e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separ</a:t>
            </a:r>
            <a:r>
              <a:rPr lang="en-US" sz="3600" b="1" u="sng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a</a:t>
            </a:r>
            <a:r>
              <a:rPr lang="en-US" sz="3600" b="1" dirty="0">
                <a:latin typeface="Twinkl Cursive Looped Thin" panose="02000000000000000000" pitchFamily="2" charset="77"/>
              </a:rPr>
              <a:t>t</a:t>
            </a:r>
            <a:r>
              <a:rPr lang="en-US" sz="3600" b="1" u="sng" dirty="0">
                <a:solidFill>
                  <a:srgbClr val="FF0000"/>
                </a:solidFill>
                <a:latin typeface="Twinkl Cursive Looped Thin" panose="02000000000000000000" pitchFamily="2" charset="77"/>
              </a:rPr>
              <a:t>e</a:t>
            </a:r>
            <a:br>
              <a:rPr lang="en-US" sz="2800" dirty="0">
                <a:solidFill>
                  <a:srgbClr val="FF0000"/>
                </a:solidFill>
              </a:rPr>
            </a:b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3600" b="1" u="sng" dirty="0">
                <a:solidFill>
                  <a:srgbClr val="FF0000"/>
                </a:solidFill>
                <a:latin typeface="+mn-lt"/>
              </a:rPr>
              <a:t>Statutory words (Y3/4)</a:t>
            </a:r>
            <a:br>
              <a:rPr lang="en-US" sz="3600" b="1" u="sng" dirty="0">
                <a:solidFill>
                  <a:srgbClr val="FF0000"/>
                </a:solidFill>
              </a:rPr>
            </a:br>
            <a:br>
              <a:rPr lang="en-US" sz="3600" b="1" u="sng" dirty="0">
                <a:solidFill>
                  <a:srgbClr val="FF0000"/>
                </a:solidFill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accident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actual</a:t>
            </a:r>
            <a:br>
              <a:rPr lang="en-US" sz="2800" b="1" u="sng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–ay/</a:t>
            </a:r>
            <a:r>
              <a:rPr lang="en-US" dirty="0" err="1">
                <a:solidFill>
                  <a:prstClr val="black"/>
                </a:solidFill>
              </a:rPr>
              <a:t>ai</a:t>
            </a:r>
            <a:r>
              <a:rPr lang="en-US" dirty="0">
                <a:solidFill>
                  <a:prstClr val="black"/>
                </a:solidFill>
              </a:rPr>
              <a:t>/-</a:t>
            </a:r>
            <a:r>
              <a:rPr lang="en-US" dirty="0" err="1">
                <a:solidFill>
                  <a:prstClr val="black"/>
                </a:solidFill>
              </a:rPr>
              <a:t>a_e</a:t>
            </a:r>
            <a:endParaRPr lang="en-US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/a/ </a:t>
            </a:r>
            <a:br>
              <a:rPr lang="en-GB" dirty="0"/>
            </a:br>
            <a:r>
              <a:rPr lang="en-GB" dirty="0"/>
              <a:t>Written: Grapheme – ay/</a:t>
            </a:r>
            <a:r>
              <a:rPr lang="en-GB" dirty="0" err="1"/>
              <a:t>ai</a:t>
            </a:r>
            <a:r>
              <a:rPr lang="en-GB" dirty="0"/>
              <a:t>/</a:t>
            </a:r>
            <a:r>
              <a:rPr lang="en-GB" dirty="0" err="1"/>
              <a:t>a_e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A14330-C969-2349-84FA-B240B4EDC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093156"/>
              </p:ext>
            </p:extLst>
          </p:nvPr>
        </p:nvGraphicFramePr>
        <p:xfrm>
          <a:off x="1574800" y="3019954"/>
          <a:ext cx="8127999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6058372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772798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71427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ai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a_e</a:t>
                      </a:r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03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722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733" y="4317825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dirty="0"/>
              <a:t>always</a:t>
            </a:r>
            <a:br>
              <a:rPr lang="en-US" dirty="0"/>
            </a:br>
            <a:r>
              <a:rPr lang="en-US" dirty="0"/>
              <a:t>Thursday</a:t>
            </a:r>
            <a:br>
              <a:rPr lang="en-US" dirty="0"/>
            </a:br>
            <a:r>
              <a:rPr lang="en-US" dirty="0"/>
              <a:t>holiday</a:t>
            </a:r>
            <a:br>
              <a:rPr lang="en-US" dirty="0"/>
            </a:br>
            <a:r>
              <a:rPr lang="en-US" dirty="0"/>
              <a:t>rain</a:t>
            </a:r>
            <a:br>
              <a:rPr lang="en-US" dirty="0"/>
            </a:br>
            <a:r>
              <a:rPr lang="en-US" dirty="0"/>
              <a:t>plain</a:t>
            </a:r>
            <a:br>
              <a:rPr lang="en-US" dirty="0"/>
            </a:br>
            <a:r>
              <a:rPr lang="en-US" dirty="0"/>
              <a:t>afraid</a:t>
            </a:r>
            <a:br>
              <a:rPr lang="en-US" dirty="0"/>
            </a:br>
            <a:r>
              <a:rPr lang="en-US" dirty="0"/>
              <a:t>plane</a:t>
            </a:r>
            <a:br>
              <a:rPr lang="en-US" dirty="0"/>
            </a:br>
            <a:r>
              <a:rPr lang="en-US" dirty="0"/>
              <a:t>separate</a:t>
            </a:r>
            <a:br>
              <a:rPr lang="en-GB" sz="2800" dirty="0"/>
            </a:b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accident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actual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CEED-05BD-8143-9871-B187909D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17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Syllables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8F48B33-E0A1-4D7D-9BB1-9A34102D0B40}"/>
              </a:ext>
            </a:extLst>
          </p:cNvPr>
          <p:cNvGrpSpPr/>
          <p:nvPr/>
        </p:nvGrpSpPr>
        <p:grpSpPr>
          <a:xfrm>
            <a:off x="2024509" y="2996222"/>
            <a:ext cx="7232183" cy="1200329"/>
            <a:chOff x="2617141" y="1506022"/>
            <a:chExt cx="7232183" cy="120032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25CB65A-1144-484C-BC1C-D72B18CA29E3}"/>
                </a:ext>
              </a:extLst>
            </p:cNvPr>
            <p:cNvSpPr txBox="1"/>
            <p:nvPr/>
          </p:nvSpPr>
          <p:spPr>
            <a:xfrm>
              <a:off x="2617141" y="1506022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2 syllables?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AE2E6A-DC6D-4BB2-A524-B715CDB7A737}"/>
                </a:ext>
              </a:extLst>
            </p:cNvPr>
            <p:cNvSpPr txBox="1"/>
            <p:nvPr/>
          </p:nvSpPr>
          <p:spPr>
            <a:xfrm>
              <a:off x="8810513" y="1506022"/>
              <a:ext cx="10388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always</a:t>
              </a:r>
            </a:p>
            <a:p>
              <a:r>
                <a:rPr lang="en-GB" dirty="0"/>
                <a:t>Thursday</a:t>
              </a:r>
            </a:p>
            <a:p>
              <a:r>
                <a:rPr lang="en-GB" dirty="0"/>
                <a:t>afraid</a:t>
              </a:r>
            </a:p>
            <a:p>
              <a:r>
                <a:rPr lang="en-GB" dirty="0"/>
                <a:t>actual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DB0798-0615-4AF3-9073-B0F200E40ADF}"/>
              </a:ext>
            </a:extLst>
          </p:cNvPr>
          <p:cNvGrpSpPr/>
          <p:nvPr/>
        </p:nvGrpSpPr>
        <p:grpSpPr>
          <a:xfrm>
            <a:off x="2051248" y="4503777"/>
            <a:ext cx="7205444" cy="923330"/>
            <a:chOff x="2504407" y="2535371"/>
            <a:chExt cx="7205444" cy="92333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A0EDEE5-052C-0B42-9FEC-166D6578D236}"/>
                </a:ext>
              </a:extLst>
            </p:cNvPr>
            <p:cNvSpPr txBox="1"/>
            <p:nvPr/>
          </p:nvSpPr>
          <p:spPr>
            <a:xfrm>
              <a:off x="2504407" y="2627704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3 syllables?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F1A0A49-88A2-4729-B3AD-E4E0286A158C}"/>
                </a:ext>
              </a:extLst>
            </p:cNvPr>
            <p:cNvSpPr txBox="1"/>
            <p:nvPr/>
          </p:nvSpPr>
          <p:spPr>
            <a:xfrm>
              <a:off x="8697779" y="2535371"/>
              <a:ext cx="10120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holiday</a:t>
              </a:r>
            </a:p>
            <a:p>
              <a:r>
                <a:rPr lang="en-GB" dirty="0"/>
                <a:t>separate</a:t>
              </a:r>
            </a:p>
            <a:p>
              <a:r>
                <a:rPr lang="en-GB" dirty="0"/>
                <a:t>accident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DFC55EF-8CED-5045-AEEB-8D0D0CB74565}"/>
              </a:ext>
            </a:extLst>
          </p:cNvPr>
          <p:cNvGrpSpPr/>
          <p:nvPr/>
        </p:nvGrpSpPr>
        <p:grpSpPr>
          <a:xfrm>
            <a:off x="2051248" y="1476680"/>
            <a:ext cx="6900617" cy="923330"/>
            <a:chOff x="2617141" y="1506022"/>
            <a:chExt cx="6900617" cy="92333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CBF710-2C67-9549-B326-9198E8BC10C5}"/>
                </a:ext>
              </a:extLst>
            </p:cNvPr>
            <p:cNvSpPr txBox="1"/>
            <p:nvPr/>
          </p:nvSpPr>
          <p:spPr>
            <a:xfrm>
              <a:off x="2617141" y="1506022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1 syllable?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51F7801-19E3-A248-8A05-6CC37919E0F4}"/>
                </a:ext>
              </a:extLst>
            </p:cNvPr>
            <p:cNvSpPr txBox="1"/>
            <p:nvPr/>
          </p:nvSpPr>
          <p:spPr>
            <a:xfrm>
              <a:off x="8810513" y="1506022"/>
              <a:ext cx="70724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rain</a:t>
              </a:r>
            </a:p>
            <a:p>
              <a:r>
                <a:rPr lang="en-GB" dirty="0"/>
                <a:t>plain</a:t>
              </a:r>
            </a:p>
            <a:p>
              <a:r>
                <a:rPr lang="en-GB" dirty="0"/>
                <a:t>plane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949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always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plane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6E8462BC-AF1A-A149-94CB-85A7582272E4}"/>
              </a:ext>
            </a:extLst>
          </p:cNvPr>
          <p:cNvGrpSpPr/>
          <p:nvPr/>
        </p:nvGrpSpPr>
        <p:grpSpPr>
          <a:xfrm>
            <a:off x="401445" y="210741"/>
            <a:ext cx="11552662" cy="5632311"/>
            <a:chOff x="401445" y="210741"/>
            <a:chExt cx="11552662" cy="563231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B5F0843-4C5B-DF4C-829B-74C31A429B29}"/>
                </a:ext>
              </a:extLst>
            </p:cNvPr>
            <p:cNvSpPr/>
            <p:nvPr/>
          </p:nvSpPr>
          <p:spPr>
            <a:xfrm>
              <a:off x="401445" y="210741"/>
              <a:ext cx="11552662" cy="56323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br>
                <a:rPr lang="en-US" sz="4000" b="1" dirty="0"/>
              </a:br>
              <a:r>
                <a:rPr lang="en-US" sz="4000" dirty="0"/>
                <a:t>always</a:t>
              </a:r>
            </a:p>
            <a:p>
              <a:pPr algn="ctr"/>
              <a:br>
                <a:rPr lang="en-US" sz="4000" dirty="0"/>
              </a:br>
              <a:r>
                <a:rPr lang="en-US" sz="4000" dirty="0"/>
                <a:t>Thursday</a:t>
              </a:r>
            </a:p>
            <a:p>
              <a:pPr algn="ctr"/>
              <a:br>
                <a:rPr lang="en-US" sz="4000" dirty="0"/>
              </a:br>
              <a:r>
                <a:rPr lang="en-US" sz="4000" dirty="0"/>
                <a:t>holiday</a:t>
              </a:r>
            </a:p>
            <a:p>
              <a:pPr algn="ctr"/>
              <a:br>
                <a:rPr lang="en-US" sz="4000" dirty="0"/>
              </a:br>
              <a:r>
                <a:rPr lang="en-US" sz="4000" dirty="0"/>
                <a:t>rain</a:t>
              </a:r>
              <a:br>
                <a:rPr lang="en-US" sz="4000" dirty="0"/>
              </a:br>
              <a:endParaRPr lang="en-US" sz="4000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469E25A-D559-554E-BA00-B900EEB3CF12}"/>
                </a:ext>
              </a:extLst>
            </p:cNvPr>
            <p:cNvGrpSpPr/>
            <p:nvPr/>
          </p:nvGrpSpPr>
          <p:grpSpPr>
            <a:xfrm>
              <a:off x="5344145" y="1401571"/>
              <a:ext cx="1682903" cy="3891237"/>
              <a:chOff x="5344145" y="1401571"/>
              <a:chExt cx="1682903" cy="3891237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35859E15-0BAA-ED43-8643-48F5A031A3CE}"/>
                  </a:ext>
                </a:extLst>
              </p:cNvPr>
              <p:cNvSpPr/>
              <p:nvPr/>
            </p:nvSpPr>
            <p:spPr>
              <a:xfrm>
                <a:off x="5553307" y="1405054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BEE3DDC6-A78F-8744-955E-0E7B3E8AB510}"/>
                  </a:ext>
                </a:extLst>
              </p:cNvPr>
              <p:cNvSpPr/>
              <p:nvPr/>
            </p:nvSpPr>
            <p:spPr>
              <a:xfrm>
                <a:off x="5727932" y="1404746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9F4D8425-36FE-AE41-BC65-B6FEB4925E0E}"/>
                  </a:ext>
                </a:extLst>
              </p:cNvPr>
              <p:cNvSpPr/>
              <p:nvPr/>
            </p:nvSpPr>
            <p:spPr>
              <a:xfrm>
                <a:off x="5975582" y="1404746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54BCAA2B-EEC5-174D-9D7E-842178955C0D}"/>
                  </a:ext>
                </a:extLst>
              </p:cNvPr>
              <p:cNvCxnSpPr/>
              <p:nvPr/>
            </p:nvCxnSpPr>
            <p:spPr>
              <a:xfrm>
                <a:off x="6264275" y="1514517"/>
                <a:ext cx="32067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5965EF3-6A68-BE46-9A20-57DC7F8B2FB1}"/>
                  </a:ext>
                </a:extLst>
              </p:cNvPr>
              <p:cNvSpPr/>
              <p:nvPr/>
            </p:nvSpPr>
            <p:spPr>
              <a:xfrm>
                <a:off x="6706373" y="1401571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255454D3-A3CE-DE4A-A9A6-C3C7A126D4A4}"/>
                  </a:ext>
                </a:extLst>
              </p:cNvPr>
              <p:cNvCxnSpPr/>
              <p:nvPr/>
            </p:nvCxnSpPr>
            <p:spPr>
              <a:xfrm>
                <a:off x="5344145" y="2702006"/>
                <a:ext cx="32067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76535A3C-6949-3647-86ED-5CCCD878D206}"/>
                  </a:ext>
                </a:extLst>
              </p:cNvPr>
              <p:cNvCxnSpPr/>
              <p:nvPr/>
            </p:nvCxnSpPr>
            <p:spPr>
              <a:xfrm>
                <a:off x="5783688" y="2703553"/>
                <a:ext cx="32067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A1D226C6-DB1B-6A4E-8827-435A427A07A5}"/>
                  </a:ext>
                </a:extLst>
              </p:cNvPr>
              <p:cNvSpPr/>
              <p:nvPr/>
            </p:nvSpPr>
            <p:spPr>
              <a:xfrm>
                <a:off x="6223773" y="2598546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D815A80-4BDA-E14A-90BD-BDA2C4F4F82D}"/>
                  </a:ext>
                </a:extLst>
              </p:cNvPr>
              <p:cNvCxnSpPr/>
              <p:nvPr/>
            </p:nvCxnSpPr>
            <p:spPr>
              <a:xfrm>
                <a:off x="6706373" y="2703553"/>
                <a:ext cx="32067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3DC8DC63-F957-A646-A455-57558ADFFDDA}"/>
                  </a:ext>
                </a:extLst>
              </p:cNvPr>
              <p:cNvSpPr/>
              <p:nvPr/>
            </p:nvSpPr>
            <p:spPr>
              <a:xfrm>
                <a:off x="6454696" y="2598546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15D5A5A1-7284-5A4D-9249-7515F581F673}"/>
                  </a:ext>
                </a:extLst>
              </p:cNvPr>
              <p:cNvSpPr/>
              <p:nvPr/>
            </p:nvSpPr>
            <p:spPr>
              <a:xfrm>
                <a:off x="5504482" y="3863594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77F8C76B-3A93-F347-8FB0-0E4A4A5FDB91}"/>
                  </a:ext>
                </a:extLst>
              </p:cNvPr>
              <p:cNvSpPr/>
              <p:nvPr/>
            </p:nvSpPr>
            <p:spPr>
              <a:xfrm>
                <a:off x="5756196" y="3868547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523F6CA-2CDB-EB45-B132-3D098368A0DD}"/>
                  </a:ext>
                </a:extLst>
              </p:cNvPr>
              <p:cNvSpPr/>
              <p:nvPr/>
            </p:nvSpPr>
            <p:spPr>
              <a:xfrm>
                <a:off x="5944025" y="3863594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453F345A-4A2E-BE46-89A2-CC95199112B4}"/>
                  </a:ext>
                </a:extLst>
              </p:cNvPr>
              <p:cNvSpPr/>
              <p:nvPr/>
            </p:nvSpPr>
            <p:spPr>
              <a:xfrm>
                <a:off x="6095611" y="3863594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919A5B7-2797-1746-93CA-4BE7FAF30E8D}"/>
                  </a:ext>
                </a:extLst>
              </p:cNvPr>
              <p:cNvSpPr/>
              <p:nvPr/>
            </p:nvSpPr>
            <p:spPr>
              <a:xfrm>
                <a:off x="6283246" y="3859021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3BEBB93A-D6F5-D140-A174-EF3B8D6C3A21}"/>
                  </a:ext>
                </a:extLst>
              </p:cNvPr>
              <p:cNvCxnSpPr/>
              <p:nvPr/>
            </p:nvCxnSpPr>
            <p:spPr>
              <a:xfrm>
                <a:off x="6497211" y="3981301"/>
                <a:ext cx="32067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988AB4D-775C-FB4F-9716-A7383F6C670A}"/>
                  </a:ext>
                </a:extLst>
              </p:cNvPr>
              <p:cNvSpPr/>
              <p:nvPr/>
            </p:nvSpPr>
            <p:spPr>
              <a:xfrm>
                <a:off x="5783882" y="5158994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18A777A8-7CE4-AE4E-B69A-0CBD52EEA105}"/>
                  </a:ext>
                </a:extLst>
              </p:cNvPr>
              <p:cNvCxnSpPr/>
              <p:nvPr/>
            </p:nvCxnSpPr>
            <p:spPr>
              <a:xfrm>
                <a:off x="5999781" y="5225901"/>
                <a:ext cx="32067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84E9A74F-B7BB-0045-8379-EB8863E56584}"/>
                  </a:ext>
                </a:extLst>
              </p:cNvPr>
              <p:cNvSpPr/>
              <p:nvPr/>
            </p:nvSpPr>
            <p:spPr>
              <a:xfrm>
                <a:off x="6393482" y="5158994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025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6A0D88-F148-EE49-93E8-4556DB8F36A7}"/>
              </a:ext>
            </a:extLst>
          </p:cNvPr>
          <p:cNvSpPr/>
          <p:nvPr/>
        </p:nvSpPr>
        <p:spPr>
          <a:xfrm>
            <a:off x="2990850" y="1042898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dirty="0"/>
              <a:t>plain</a:t>
            </a:r>
          </a:p>
          <a:p>
            <a:pPr algn="ctr"/>
            <a:br>
              <a:rPr lang="en-US" sz="4000" dirty="0"/>
            </a:br>
            <a:r>
              <a:rPr lang="en-US" sz="4000" dirty="0"/>
              <a:t>afraid</a:t>
            </a:r>
          </a:p>
          <a:p>
            <a:pPr algn="ctr"/>
            <a:br>
              <a:rPr lang="en-US" sz="4000" dirty="0"/>
            </a:br>
            <a:r>
              <a:rPr lang="en-US" sz="4000" dirty="0"/>
              <a:t>plane</a:t>
            </a:r>
          </a:p>
          <a:p>
            <a:pPr algn="ctr"/>
            <a:br>
              <a:rPr lang="en-US" sz="4000" dirty="0"/>
            </a:br>
            <a:r>
              <a:rPr lang="en-US" sz="4000" dirty="0"/>
              <a:t>separate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317441-E9D9-AD4B-A642-944A10A363C1}"/>
              </a:ext>
            </a:extLst>
          </p:cNvPr>
          <p:cNvSpPr/>
          <p:nvPr/>
        </p:nvSpPr>
        <p:spPr>
          <a:xfrm>
            <a:off x="5777146" y="1714616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C665D37-1319-DE4C-B7D0-1BCCA4116980}"/>
              </a:ext>
            </a:extLst>
          </p:cNvPr>
          <p:cNvSpPr/>
          <p:nvPr/>
        </p:nvSpPr>
        <p:spPr>
          <a:xfrm>
            <a:off x="5558068" y="1709848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188EB5-A959-D04A-A89D-5C99F7652972}"/>
              </a:ext>
            </a:extLst>
          </p:cNvPr>
          <p:cNvCxnSpPr/>
          <p:nvPr/>
        </p:nvCxnSpPr>
        <p:spPr>
          <a:xfrm>
            <a:off x="5964236" y="1800798"/>
            <a:ext cx="3206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DBF143A6-9CE7-F24F-A3C9-1611072F1D7B}"/>
              </a:ext>
            </a:extLst>
          </p:cNvPr>
          <p:cNvSpPr/>
          <p:nvPr/>
        </p:nvSpPr>
        <p:spPr>
          <a:xfrm>
            <a:off x="6343888" y="1709849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31D139D-7BB4-2044-B781-BDE305C05AF2}"/>
              </a:ext>
            </a:extLst>
          </p:cNvPr>
          <p:cNvSpPr/>
          <p:nvPr/>
        </p:nvSpPr>
        <p:spPr>
          <a:xfrm>
            <a:off x="5515200" y="2895722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4478ED3-AC5A-3946-A81E-FE0D3CA6A8A8}"/>
              </a:ext>
            </a:extLst>
          </p:cNvPr>
          <p:cNvSpPr/>
          <p:nvPr/>
        </p:nvSpPr>
        <p:spPr>
          <a:xfrm>
            <a:off x="5877152" y="2900474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16679B-28B5-A346-AAA4-08FCEC5DB16A}"/>
              </a:ext>
            </a:extLst>
          </p:cNvPr>
          <p:cNvCxnSpPr/>
          <p:nvPr/>
        </p:nvCxnSpPr>
        <p:spPr>
          <a:xfrm>
            <a:off x="6023213" y="2981904"/>
            <a:ext cx="3206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5FE49128-E843-9D4F-B617-9BA5E2EAA94B}"/>
              </a:ext>
            </a:extLst>
          </p:cNvPr>
          <p:cNvSpPr/>
          <p:nvPr/>
        </p:nvSpPr>
        <p:spPr>
          <a:xfrm>
            <a:off x="5696176" y="2905242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4CBA101-5CFD-6B49-A437-FC9E70D721CD}"/>
              </a:ext>
            </a:extLst>
          </p:cNvPr>
          <p:cNvSpPr/>
          <p:nvPr/>
        </p:nvSpPr>
        <p:spPr>
          <a:xfrm>
            <a:off x="6477230" y="2914762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AAD9AA-A2E0-9B4B-BC8C-FC4C785FC9A6}"/>
              </a:ext>
            </a:extLst>
          </p:cNvPr>
          <p:cNvSpPr/>
          <p:nvPr/>
        </p:nvSpPr>
        <p:spPr>
          <a:xfrm>
            <a:off x="5477095" y="4186366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3E02897-9B67-614A-9576-9508E7CDCAE4}"/>
              </a:ext>
            </a:extLst>
          </p:cNvPr>
          <p:cNvSpPr/>
          <p:nvPr/>
        </p:nvSpPr>
        <p:spPr>
          <a:xfrm>
            <a:off x="5700935" y="4195886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3DB1DD-6EBA-794B-A2EB-18137FE83A04}"/>
              </a:ext>
            </a:extLst>
          </p:cNvPr>
          <p:cNvSpPr/>
          <p:nvPr/>
        </p:nvSpPr>
        <p:spPr>
          <a:xfrm>
            <a:off x="6181951" y="4176830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F603CC9E-1BBD-9540-B485-91844EAB681E}"/>
              </a:ext>
            </a:extLst>
          </p:cNvPr>
          <p:cNvSpPr/>
          <p:nvPr/>
        </p:nvSpPr>
        <p:spPr>
          <a:xfrm>
            <a:off x="5986463" y="4200525"/>
            <a:ext cx="542925" cy="357188"/>
          </a:xfrm>
          <a:custGeom>
            <a:avLst/>
            <a:gdLst>
              <a:gd name="connsiteX0" fmla="*/ 0 w 542925"/>
              <a:gd name="connsiteY0" fmla="*/ 0 h 357188"/>
              <a:gd name="connsiteX1" fmla="*/ 14287 w 542925"/>
              <a:gd name="connsiteY1" fmla="*/ 242888 h 357188"/>
              <a:gd name="connsiteX2" fmla="*/ 28575 w 542925"/>
              <a:gd name="connsiteY2" fmla="*/ 285750 h 357188"/>
              <a:gd name="connsiteX3" fmla="*/ 71437 w 542925"/>
              <a:gd name="connsiteY3" fmla="*/ 328613 h 357188"/>
              <a:gd name="connsiteX4" fmla="*/ 171450 w 542925"/>
              <a:gd name="connsiteY4" fmla="*/ 357188 h 357188"/>
              <a:gd name="connsiteX5" fmla="*/ 414337 w 542925"/>
              <a:gd name="connsiteY5" fmla="*/ 328613 h 357188"/>
              <a:gd name="connsiteX6" fmla="*/ 457200 w 542925"/>
              <a:gd name="connsiteY6" fmla="*/ 314325 h 357188"/>
              <a:gd name="connsiteX7" fmla="*/ 500062 w 542925"/>
              <a:gd name="connsiteY7" fmla="*/ 285750 h 357188"/>
              <a:gd name="connsiteX8" fmla="*/ 528637 w 542925"/>
              <a:gd name="connsiteY8" fmla="*/ 200025 h 357188"/>
              <a:gd name="connsiteX9" fmla="*/ 542925 w 542925"/>
              <a:gd name="connsiteY9" fmla="*/ 42863 h 3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925" h="357188">
                <a:moveTo>
                  <a:pt x="0" y="0"/>
                </a:moveTo>
                <a:cubicBezTo>
                  <a:pt x="4762" y="80963"/>
                  <a:pt x="6217" y="162188"/>
                  <a:pt x="14287" y="242888"/>
                </a:cubicBezTo>
                <a:cubicBezTo>
                  <a:pt x="15786" y="257874"/>
                  <a:pt x="20221" y="273219"/>
                  <a:pt x="28575" y="285750"/>
                </a:cubicBezTo>
                <a:cubicBezTo>
                  <a:pt x="39783" y="302562"/>
                  <a:pt x="54625" y="317405"/>
                  <a:pt x="71437" y="328613"/>
                </a:cubicBezTo>
                <a:cubicBezTo>
                  <a:pt x="83732" y="336810"/>
                  <a:pt x="163834" y="355284"/>
                  <a:pt x="171450" y="357188"/>
                </a:cubicBezTo>
                <a:cubicBezTo>
                  <a:pt x="276637" y="348422"/>
                  <a:pt x="324972" y="350954"/>
                  <a:pt x="414337" y="328613"/>
                </a:cubicBezTo>
                <a:cubicBezTo>
                  <a:pt x="428948" y="324960"/>
                  <a:pt x="443729" y="321060"/>
                  <a:pt x="457200" y="314325"/>
                </a:cubicBezTo>
                <a:cubicBezTo>
                  <a:pt x="472558" y="306646"/>
                  <a:pt x="485775" y="295275"/>
                  <a:pt x="500062" y="285750"/>
                </a:cubicBezTo>
                <a:cubicBezTo>
                  <a:pt x="509587" y="257175"/>
                  <a:pt x="525910" y="230022"/>
                  <a:pt x="528637" y="200025"/>
                </a:cubicBezTo>
                <a:lnTo>
                  <a:pt x="542925" y="42863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6DE04C61-374C-054D-9260-09BE886CB2B4}"/>
              </a:ext>
            </a:extLst>
          </p:cNvPr>
          <p:cNvSpPr/>
          <p:nvPr/>
        </p:nvSpPr>
        <p:spPr>
          <a:xfrm>
            <a:off x="6343888" y="5298569"/>
            <a:ext cx="542925" cy="357188"/>
          </a:xfrm>
          <a:custGeom>
            <a:avLst/>
            <a:gdLst>
              <a:gd name="connsiteX0" fmla="*/ 0 w 542925"/>
              <a:gd name="connsiteY0" fmla="*/ 0 h 357188"/>
              <a:gd name="connsiteX1" fmla="*/ 14287 w 542925"/>
              <a:gd name="connsiteY1" fmla="*/ 242888 h 357188"/>
              <a:gd name="connsiteX2" fmla="*/ 28575 w 542925"/>
              <a:gd name="connsiteY2" fmla="*/ 285750 h 357188"/>
              <a:gd name="connsiteX3" fmla="*/ 71437 w 542925"/>
              <a:gd name="connsiteY3" fmla="*/ 328613 h 357188"/>
              <a:gd name="connsiteX4" fmla="*/ 171450 w 542925"/>
              <a:gd name="connsiteY4" fmla="*/ 357188 h 357188"/>
              <a:gd name="connsiteX5" fmla="*/ 414337 w 542925"/>
              <a:gd name="connsiteY5" fmla="*/ 328613 h 357188"/>
              <a:gd name="connsiteX6" fmla="*/ 457200 w 542925"/>
              <a:gd name="connsiteY6" fmla="*/ 314325 h 357188"/>
              <a:gd name="connsiteX7" fmla="*/ 500062 w 542925"/>
              <a:gd name="connsiteY7" fmla="*/ 285750 h 357188"/>
              <a:gd name="connsiteX8" fmla="*/ 528637 w 542925"/>
              <a:gd name="connsiteY8" fmla="*/ 200025 h 357188"/>
              <a:gd name="connsiteX9" fmla="*/ 542925 w 542925"/>
              <a:gd name="connsiteY9" fmla="*/ 42863 h 3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925" h="357188">
                <a:moveTo>
                  <a:pt x="0" y="0"/>
                </a:moveTo>
                <a:cubicBezTo>
                  <a:pt x="4762" y="80963"/>
                  <a:pt x="6217" y="162188"/>
                  <a:pt x="14287" y="242888"/>
                </a:cubicBezTo>
                <a:cubicBezTo>
                  <a:pt x="15786" y="257874"/>
                  <a:pt x="20221" y="273219"/>
                  <a:pt x="28575" y="285750"/>
                </a:cubicBezTo>
                <a:cubicBezTo>
                  <a:pt x="39783" y="302562"/>
                  <a:pt x="54625" y="317405"/>
                  <a:pt x="71437" y="328613"/>
                </a:cubicBezTo>
                <a:cubicBezTo>
                  <a:pt x="83732" y="336810"/>
                  <a:pt x="163834" y="355284"/>
                  <a:pt x="171450" y="357188"/>
                </a:cubicBezTo>
                <a:cubicBezTo>
                  <a:pt x="276637" y="348422"/>
                  <a:pt x="324972" y="350954"/>
                  <a:pt x="414337" y="328613"/>
                </a:cubicBezTo>
                <a:cubicBezTo>
                  <a:pt x="428948" y="324960"/>
                  <a:pt x="443729" y="321060"/>
                  <a:pt x="457200" y="314325"/>
                </a:cubicBezTo>
                <a:cubicBezTo>
                  <a:pt x="472558" y="306646"/>
                  <a:pt x="485775" y="295275"/>
                  <a:pt x="500062" y="285750"/>
                </a:cubicBezTo>
                <a:cubicBezTo>
                  <a:pt x="509587" y="257175"/>
                  <a:pt x="525910" y="230022"/>
                  <a:pt x="528637" y="200025"/>
                </a:cubicBezTo>
                <a:lnTo>
                  <a:pt x="542925" y="42863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7B45E87-CD4A-A043-A822-394E606CCC54}"/>
              </a:ext>
            </a:extLst>
          </p:cNvPr>
          <p:cNvSpPr/>
          <p:nvPr/>
        </p:nvSpPr>
        <p:spPr>
          <a:xfrm>
            <a:off x="5186577" y="5381757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8D3615B-4015-9C45-A6EC-A0F8B387A3A8}"/>
              </a:ext>
            </a:extLst>
          </p:cNvPr>
          <p:cNvSpPr/>
          <p:nvPr/>
        </p:nvSpPr>
        <p:spPr>
          <a:xfrm>
            <a:off x="5410417" y="5405565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A5618D3-7F16-F549-A08A-ED53C0BD18CA}"/>
              </a:ext>
            </a:extLst>
          </p:cNvPr>
          <p:cNvSpPr/>
          <p:nvPr/>
        </p:nvSpPr>
        <p:spPr>
          <a:xfrm>
            <a:off x="5634257" y="5415087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42A210B-86E9-F74D-88FC-60D3B9CCA44E}"/>
              </a:ext>
            </a:extLst>
          </p:cNvPr>
          <p:cNvSpPr/>
          <p:nvPr/>
        </p:nvSpPr>
        <p:spPr>
          <a:xfrm>
            <a:off x="5900961" y="5410319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4D0ACF0-8847-DF45-8117-FE9638055F29}"/>
              </a:ext>
            </a:extLst>
          </p:cNvPr>
          <p:cNvSpPr/>
          <p:nvPr/>
        </p:nvSpPr>
        <p:spPr>
          <a:xfrm>
            <a:off x="6110513" y="5405551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7629A12-2144-FE44-A719-1519D53AEB40}"/>
              </a:ext>
            </a:extLst>
          </p:cNvPr>
          <p:cNvSpPr/>
          <p:nvPr/>
        </p:nvSpPr>
        <p:spPr>
          <a:xfrm>
            <a:off x="6567715" y="5376977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90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/a/ </a:t>
            </a:r>
            <a:br>
              <a:rPr lang="en-GB" dirty="0"/>
            </a:br>
            <a:r>
              <a:rPr lang="en-GB" dirty="0"/>
              <a:t>Written: Grapheme – ay/</a:t>
            </a:r>
            <a:r>
              <a:rPr lang="en-GB" dirty="0" err="1"/>
              <a:t>ai</a:t>
            </a:r>
            <a:r>
              <a:rPr lang="en-GB" dirty="0"/>
              <a:t>/</a:t>
            </a:r>
            <a:r>
              <a:rPr lang="en-GB" dirty="0" err="1"/>
              <a:t>a_e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386</Words>
  <Application>Microsoft Macintosh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Twinkl Cursive Looped Thin</vt:lpstr>
      <vt:lpstr>Office Theme</vt:lpstr>
      <vt:lpstr>Spelling week 1 Autumn 1</vt:lpstr>
      <vt:lpstr>Monday – Sound of the week: Phoneme: /a/  Written: Grapheme – ay/ai/a_e  Sort the words into the different groups</vt:lpstr>
      <vt:lpstr>This weeks words: always Thursday holiday rain plain afraid plane separate  Statutory words (Y3/4) accident actual    </vt:lpstr>
      <vt:lpstr>Syllables</vt:lpstr>
      <vt:lpstr>Tuesday - Spellings: partner test</vt:lpstr>
      <vt:lpstr>Wednesday - Spelling: sound analysis (sound buttons)</vt:lpstr>
      <vt:lpstr>PowerPoint Presentation</vt:lpstr>
      <vt:lpstr>PowerPoint Presentation</vt:lpstr>
      <vt:lpstr>Thursday - Sound of the week: Phoneme: /a/  Written: Grapheme – ay/ai/a_e  Copy the words into your handwriting books – neatly and correctly – underline your sounds in your spelling words</vt:lpstr>
      <vt:lpstr> always Thursday holiday rain plain afraid plane separate  Statutory words (Y3/4)  accident actual     </vt:lpstr>
      <vt:lpstr>Friday - Spellings: Test: Adult led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Microsoft Office User</cp:lastModifiedBy>
  <cp:revision>29</cp:revision>
  <dcterms:created xsi:type="dcterms:W3CDTF">2021-11-04T14:23:22Z</dcterms:created>
  <dcterms:modified xsi:type="dcterms:W3CDTF">2023-09-10T15:11:05Z</dcterms:modified>
</cp:coreProperties>
</file>