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6" r:id="rId8"/>
    <p:sldId id="267" r:id="rId9"/>
    <p:sldId id="263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2</a:t>
            </a:r>
            <a:br>
              <a:rPr lang="en-GB" dirty="0"/>
            </a:br>
            <a:r>
              <a:rPr lang="en-GB" dirty="0"/>
              <a:t>Autumn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/a/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3791283"/>
            <a:ext cx="10515600" cy="845178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3600" b="1" dirty="0">
                <a:latin typeface="Twinkl Cursive Looped Thin" panose="02000000000000000000" pitchFamily="2" charset="77"/>
              </a:rPr>
              <a:t>weight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eighth</a:t>
            </a:r>
            <a:br>
              <a:rPr lang="en-US" sz="3600" b="1" u="sng" dirty="0">
                <a:solidFill>
                  <a:srgbClr val="FF0000"/>
                </a:solidFill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rein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obey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reindeer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grey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survey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beige</a:t>
            </a:r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FF0000"/>
                </a:solidFill>
                <a:latin typeface="+mn-lt"/>
              </a:rPr>
              <a:t>Statutory words (Y3/4)</a:t>
            </a:r>
            <a:br>
              <a:rPr lang="en-US" sz="3600" b="1" u="sng" dirty="0">
                <a:solidFill>
                  <a:srgbClr val="FF0000"/>
                </a:solidFill>
              </a:rPr>
            </a:br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address</a:t>
            </a:r>
            <a:br>
              <a:rPr lang="en-US" sz="3600" b="1" dirty="0">
                <a:latin typeface="Twinkl Cursive Looped Thin" panose="02000000000000000000" pitchFamily="2" charset="77"/>
              </a:rPr>
            </a:br>
            <a:r>
              <a:rPr lang="en-US" sz="3600" b="1" dirty="0">
                <a:latin typeface="Twinkl Cursive Looped Thin" panose="02000000000000000000" pitchFamily="2" charset="77"/>
              </a:rPr>
              <a:t>although</a:t>
            </a:r>
            <a:br>
              <a:rPr lang="en-US" sz="2800" b="1" u="sng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/>
              <a:t>ei</a:t>
            </a:r>
            <a:r>
              <a:rPr lang="en-GB" dirty="0"/>
              <a:t>/</a:t>
            </a:r>
            <a:r>
              <a:rPr lang="en-GB" dirty="0" err="1"/>
              <a:t>eigh</a:t>
            </a:r>
            <a:r>
              <a:rPr lang="en-GB" dirty="0"/>
              <a:t>/</a:t>
            </a:r>
            <a:r>
              <a:rPr lang="en-GB" dirty="0" err="1"/>
              <a:t>ey</a:t>
            </a:r>
            <a:endParaRPr lang="en-US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/a/ 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ei</a:t>
            </a:r>
            <a:r>
              <a:rPr lang="en-GB" dirty="0"/>
              <a:t>/</a:t>
            </a:r>
            <a:r>
              <a:rPr lang="en-GB" dirty="0" err="1"/>
              <a:t>eigh</a:t>
            </a:r>
            <a:r>
              <a:rPr lang="en-GB" dirty="0"/>
              <a:t>/</a:t>
            </a:r>
            <a:r>
              <a:rPr lang="en-GB" dirty="0" err="1"/>
              <a:t>ey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A14330-C969-2349-84FA-B240B4EDC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91546"/>
              </p:ext>
            </p:extLst>
          </p:nvPr>
        </p:nvGraphicFramePr>
        <p:xfrm>
          <a:off x="1574800" y="3019954"/>
          <a:ext cx="8127999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6058372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772798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71427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ei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eigh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ey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03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2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33" y="4317825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weight</a:t>
            </a:r>
            <a:br>
              <a:rPr lang="en-US" dirty="0"/>
            </a:br>
            <a:r>
              <a:rPr lang="en-US" dirty="0"/>
              <a:t>eighth</a:t>
            </a:r>
            <a:br>
              <a:rPr lang="en-US" dirty="0"/>
            </a:br>
            <a:r>
              <a:rPr lang="en-US" dirty="0"/>
              <a:t>rein</a:t>
            </a:r>
            <a:br>
              <a:rPr lang="en-US" dirty="0"/>
            </a:br>
            <a:r>
              <a:rPr lang="en-US" dirty="0"/>
              <a:t>obey</a:t>
            </a:r>
            <a:br>
              <a:rPr lang="en-US" dirty="0"/>
            </a:br>
            <a:r>
              <a:rPr lang="en-US" dirty="0"/>
              <a:t>reindeer</a:t>
            </a:r>
            <a:br>
              <a:rPr lang="en-US" dirty="0"/>
            </a:br>
            <a:r>
              <a:rPr lang="en-US" dirty="0"/>
              <a:t>grey</a:t>
            </a:r>
            <a:br>
              <a:rPr lang="en-US" dirty="0"/>
            </a:br>
            <a:r>
              <a:rPr lang="en-US" dirty="0"/>
              <a:t>survey</a:t>
            </a:r>
            <a:br>
              <a:rPr lang="en-US" dirty="0"/>
            </a:br>
            <a:r>
              <a:rPr lang="en-US" dirty="0"/>
              <a:t>beige</a:t>
            </a:r>
            <a:br>
              <a:rPr lang="en-GB" sz="2800" dirty="0"/>
            </a:b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address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although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8F48B33-E0A1-4D7D-9BB1-9A34102D0B40}"/>
              </a:ext>
            </a:extLst>
          </p:cNvPr>
          <p:cNvGrpSpPr/>
          <p:nvPr/>
        </p:nvGrpSpPr>
        <p:grpSpPr>
          <a:xfrm>
            <a:off x="2024509" y="2990228"/>
            <a:ext cx="7232183" cy="1477328"/>
            <a:chOff x="2617141" y="1500028"/>
            <a:chExt cx="7232183" cy="147732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25CB65A-1144-484C-BC1C-D72B18CA29E3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2 syllables?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AE2E6A-DC6D-4BB2-A524-B715CDB7A737}"/>
                </a:ext>
              </a:extLst>
            </p:cNvPr>
            <p:cNvSpPr txBox="1"/>
            <p:nvPr/>
          </p:nvSpPr>
          <p:spPr>
            <a:xfrm>
              <a:off x="8827891" y="1500028"/>
              <a:ext cx="102143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obey</a:t>
              </a:r>
            </a:p>
            <a:p>
              <a:r>
                <a:rPr lang="en-GB" dirty="0"/>
                <a:t>reindeer</a:t>
              </a:r>
            </a:p>
            <a:p>
              <a:r>
                <a:rPr lang="en-GB" dirty="0"/>
                <a:t>survey</a:t>
              </a:r>
            </a:p>
            <a:p>
              <a:r>
                <a:rPr lang="en-GB" dirty="0"/>
                <a:t>address</a:t>
              </a:r>
            </a:p>
            <a:p>
              <a:r>
                <a:rPr lang="en-GB" dirty="0"/>
                <a:t>although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FC55EF-8CED-5045-AEEB-8D0D0CB74565}"/>
              </a:ext>
            </a:extLst>
          </p:cNvPr>
          <p:cNvGrpSpPr/>
          <p:nvPr/>
        </p:nvGrpSpPr>
        <p:grpSpPr>
          <a:xfrm>
            <a:off x="2051248" y="1476680"/>
            <a:ext cx="7015072" cy="1477328"/>
            <a:chOff x="2617141" y="1506022"/>
            <a:chExt cx="7015072" cy="147732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CBF710-2C67-9549-B326-9198E8BC10C5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1 syllable?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1F7801-19E3-A248-8A05-6CC37919E0F4}"/>
                </a:ext>
              </a:extLst>
            </p:cNvPr>
            <p:cNvSpPr txBox="1"/>
            <p:nvPr/>
          </p:nvSpPr>
          <p:spPr>
            <a:xfrm>
              <a:off x="8810513" y="1506022"/>
              <a:ext cx="821700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weight</a:t>
              </a:r>
            </a:p>
            <a:p>
              <a:r>
                <a:rPr lang="en-GB" dirty="0"/>
                <a:t>eighth</a:t>
              </a:r>
            </a:p>
            <a:p>
              <a:r>
                <a:rPr lang="en-GB" dirty="0"/>
                <a:t>rein</a:t>
              </a:r>
            </a:p>
            <a:p>
              <a:r>
                <a:rPr lang="en-GB" dirty="0"/>
                <a:t>grey</a:t>
              </a:r>
            </a:p>
            <a:p>
              <a:r>
                <a:rPr lang="en-GB" dirty="0"/>
                <a:t>beige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949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eighth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grey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6E8462BC-AF1A-A149-94CB-85A7582272E4}"/>
              </a:ext>
            </a:extLst>
          </p:cNvPr>
          <p:cNvGrpSpPr/>
          <p:nvPr/>
        </p:nvGrpSpPr>
        <p:grpSpPr>
          <a:xfrm>
            <a:off x="287145" y="253603"/>
            <a:ext cx="11552662" cy="5632311"/>
            <a:chOff x="401445" y="210741"/>
            <a:chExt cx="11552662" cy="563231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B5F0843-4C5B-DF4C-829B-74C31A429B29}"/>
                </a:ext>
              </a:extLst>
            </p:cNvPr>
            <p:cNvSpPr/>
            <p:nvPr/>
          </p:nvSpPr>
          <p:spPr>
            <a:xfrm>
              <a:off x="401445" y="210741"/>
              <a:ext cx="11552662" cy="5632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br>
                <a:rPr lang="en-US" sz="4000" b="1" dirty="0"/>
              </a:br>
              <a:r>
                <a:rPr lang="en-US" sz="4000" dirty="0"/>
                <a:t>weight</a:t>
              </a:r>
            </a:p>
            <a:p>
              <a:pPr algn="ctr"/>
              <a:br>
                <a:rPr lang="en-US" sz="4000" dirty="0"/>
              </a:br>
              <a:r>
                <a:rPr lang="en-US" sz="4000" dirty="0"/>
                <a:t>eighth</a:t>
              </a:r>
            </a:p>
            <a:p>
              <a:pPr algn="ctr"/>
              <a:br>
                <a:rPr lang="en-US" sz="4000" dirty="0"/>
              </a:br>
              <a:r>
                <a:rPr lang="en-US" sz="4000" dirty="0"/>
                <a:t>rein</a:t>
              </a:r>
            </a:p>
            <a:p>
              <a:pPr algn="ctr"/>
              <a:br>
                <a:rPr lang="en-US" sz="4000" dirty="0"/>
              </a:br>
              <a:r>
                <a:rPr lang="en-US" sz="4000" dirty="0"/>
                <a:t>obey</a:t>
              </a:r>
              <a:br>
                <a:rPr lang="en-US" sz="4000" dirty="0"/>
              </a:br>
              <a:endParaRPr lang="en-US" sz="4000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469E25A-D559-554E-BA00-B900EEB3CF12}"/>
                </a:ext>
              </a:extLst>
            </p:cNvPr>
            <p:cNvGrpSpPr/>
            <p:nvPr/>
          </p:nvGrpSpPr>
          <p:grpSpPr>
            <a:xfrm>
              <a:off x="5553307" y="1401571"/>
              <a:ext cx="1264579" cy="3891237"/>
              <a:chOff x="5553307" y="1401571"/>
              <a:chExt cx="1264579" cy="3891237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5859E15-0BAA-ED43-8643-48F5A031A3CE}"/>
                  </a:ext>
                </a:extLst>
              </p:cNvPr>
              <p:cNvSpPr/>
              <p:nvPr/>
            </p:nvSpPr>
            <p:spPr>
              <a:xfrm>
                <a:off x="5553307" y="140505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54BCAA2B-EEC5-174D-9D7E-842178955C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7709" y="1514517"/>
                <a:ext cx="71724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5965EF3-6A68-BE46-9A20-57DC7F8B2FB1}"/>
                  </a:ext>
                </a:extLst>
              </p:cNvPr>
              <p:cNvSpPr/>
              <p:nvPr/>
            </p:nvSpPr>
            <p:spPr>
              <a:xfrm>
                <a:off x="6706373" y="1401571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255454D3-A3CE-DE4A-A9A6-C3C7A126D4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9905" y="2702006"/>
                <a:ext cx="69055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D815A80-4BDA-E14A-90BD-BDA2C4F4F82D}"/>
                  </a:ext>
                </a:extLst>
              </p:cNvPr>
              <p:cNvCxnSpPr/>
              <p:nvPr/>
            </p:nvCxnSpPr>
            <p:spPr>
              <a:xfrm>
                <a:off x="6477346" y="2702006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5D5A5A1-7284-5A4D-9249-7515F581F673}"/>
                  </a:ext>
                </a:extLst>
              </p:cNvPr>
              <p:cNvSpPr/>
              <p:nvPr/>
            </p:nvSpPr>
            <p:spPr>
              <a:xfrm flipH="1">
                <a:off x="5759497" y="3859894"/>
                <a:ext cx="167887" cy="1322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919A5B7-2797-1746-93CA-4BE7FAF30E8D}"/>
                  </a:ext>
                </a:extLst>
              </p:cNvPr>
              <p:cNvSpPr/>
              <p:nvPr/>
            </p:nvSpPr>
            <p:spPr>
              <a:xfrm>
                <a:off x="6383957" y="3871969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BEBB93A-D6F5-D140-A174-EF3B8D6C3A21}"/>
                  </a:ext>
                </a:extLst>
              </p:cNvPr>
              <p:cNvCxnSpPr/>
              <p:nvPr/>
            </p:nvCxnSpPr>
            <p:spPr>
              <a:xfrm>
                <a:off x="5975180" y="3938876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988AB4D-775C-FB4F-9716-A7383F6C670A}"/>
                  </a:ext>
                </a:extLst>
              </p:cNvPr>
              <p:cNvSpPr/>
              <p:nvPr/>
            </p:nvSpPr>
            <p:spPr>
              <a:xfrm>
                <a:off x="5783882" y="515899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18A777A8-7CE4-AE4E-B69A-0CBD52EEA105}"/>
                  </a:ext>
                </a:extLst>
              </p:cNvPr>
              <p:cNvCxnSpPr/>
              <p:nvPr/>
            </p:nvCxnSpPr>
            <p:spPr>
              <a:xfrm>
                <a:off x="6247158" y="5225901"/>
                <a:ext cx="32067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84E9A74F-B7BB-0045-8379-EB8863E56584}"/>
                  </a:ext>
                </a:extLst>
              </p:cNvPr>
              <p:cNvSpPr/>
              <p:nvPr/>
            </p:nvSpPr>
            <p:spPr>
              <a:xfrm>
                <a:off x="6024004" y="5158994"/>
                <a:ext cx="111513" cy="133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02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6A0D88-F148-EE49-93E8-4556DB8F36A7}"/>
              </a:ext>
            </a:extLst>
          </p:cNvPr>
          <p:cNvSpPr/>
          <p:nvPr/>
        </p:nvSpPr>
        <p:spPr>
          <a:xfrm>
            <a:off x="2990850" y="104289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dirty="0"/>
              <a:t>reindeer</a:t>
            </a:r>
          </a:p>
          <a:p>
            <a:pPr algn="ctr"/>
            <a:br>
              <a:rPr lang="en-US" sz="4000" dirty="0"/>
            </a:br>
            <a:r>
              <a:rPr lang="en-US" sz="4000" dirty="0"/>
              <a:t>grey</a:t>
            </a:r>
          </a:p>
          <a:p>
            <a:pPr algn="ctr"/>
            <a:br>
              <a:rPr lang="en-US" sz="4000" dirty="0"/>
            </a:br>
            <a:r>
              <a:rPr lang="en-US" sz="4000" dirty="0"/>
              <a:t>survey</a:t>
            </a:r>
          </a:p>
          <a:p>
            <a:pPr algn="ctr"/>
            <a:br>
              <a:rPr lang="en-US" sz="4000" dirty="0"/>
            </a:br>
            <a:r>
              <a:rPr lang="en-US" sz="4000" dirty="0"/>
              <a:t>beige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317441-E9D9-AD4B-A642-944A10A363C1}"/>
              </a:ext>
            </a:extLst>
          </p:cNvPr>
          <p:cNvSpPr/>
          <p:nvPr/>
        </p:nvSpPr>
        <p:spPr>
          <a:xfrm>
            <a:off x="6054756" y="1667330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C665D37-1319-DE4C-B7D0-1BCCA4116980}"/>
              </a:ext>
            </a:extLst>
          </p:cNvPr>
          <p:cNvSpPr/>
          <p:nvPr/>
        </p:nvSpPr>
        <p:spPr>
          <a:xfrm>
            <a:off x="5158016" y="1709848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188EB5-A959-D04A-A89D-5C99F7652972}"/>
              </a:ext>
            </a:extLst>
          </p:cNvPr>
          <p:cNvCxnSpPr/>
          <p:nvPr/>
        </p:nvCxnSpPr>
        <p:spPr>
          <a:xfrm>
            <a:off x="5380260" y="1776755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DBF143A6-9CE7-F24F-A3C9-1611072F1D7B}"/>
              </a:ext>
            </a:extLst>
          </p:cNvPr>
          <p:cNvSpPr/>
          <p:nvPr/>
        </p:nvSpPr>
        <p:spPr>
          <a:xfrm>
            <a:off x="5802697" y="1667330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31D139D-7BB4-2044-B781-BDE305C05AF2}"/>
              </a:ext>
            </a:extLst>
          </p:cNvPr>
          <p:cNvSpPr/>
          <p:nvPr/>
        </p:nvSpPr>
        <p:spPr>
          <a:xfrm>
            <a:off x="5601147" y="2910243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16679B-28B5-A346-AAA4-08FCEC5DB16A}"/>
              </a:ext>
            </a:extLst>
          </p:cNvPr>
          <p:cNvCxnSpPr/>
          <p:nvPr/>
        </p:nvCxnSpPr>
        <p:spPr>
          <a:xfrm>
            <a:off x="6316892" y="1758628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5FE49128-E843-9D4F-B617-9BA5E2EAA94B}"/>
              </a:ext>
            </a:extLst>
          </p:cNvPr>
          <p:cNvSpPr/>
          <p:nvPr/>
        </p:nvSpPr>
        <p:spPr>
          <a:xfrm>
            <a:off x="5812448" y="2919414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4CBA101-5CFD-6B49-A437-FC9E70D721CD}"/>
              </a:ext>
            </a:extLst>
          </p:cNvPr>
          <p:cNvSpPr/>
          <p:nvPr/>
        </p:nvSpPr>
        <p:spPr>
          <a:xfrm>
            <a:off x="6744020" y="1691721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AAD9AA-A2E0-9B4B-BC8C-FC4C785FC9A6}"/>
              </a:ext>
            </a:extLst>
          </p:cNvPr>
          <p:cNvSpPr/>
          <p:nvPr/>
        </p:nvSpPr>
        <p:spPr>
          <a:xfrm>
            <a:off x="5434231" y="4186366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3DB1DD-6EBA-794B-A2EB-18137FE83A04}"/>
              </a:ext>
            </a:extLst>
          </p:cNvPr>
          <p:cNvSpPr/>
          <p:nvPr/>
        </p:nvSpPr>
        <p:spPr>
          <a:xfrm>
            <a:off x="6054755" y="4133834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7B45E87-CD4A-A043-A822-394E606CCC54}"/>
              </a:ext>
            </a:extLst>
          </p:cNvPr>
          <p:cNvSpPr/>
          <p:nvPr/>
        </p:nvSpPr>
        <p:spPr>
          <a:xfrm>
            <a:off x="5538038" y="5319853"/>
            <a:ext cx="111513" cy="133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81C0530-CD5B-0049-823C-E2D9052AD05B}"/>
              </a:ext>
            </a:extLst>
          </p:cNvPr>
          <p:cNvCxnSpPr/>
          <p:nvPr/>
        </p:nvCxnSpPr>
        <p:spPr>
          <a:xfrm>
            <a:off x="6083529" y="2973653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FDEFB39-DEE5-FB4F-AB7B-71C98184DF50}"/>
              </a:ext>
            </a:extLst>
          </p:cNvPr>
          <p:cNvCxnSpPr/>
          <p:nvPr/>
        </p:nvCxnSpPr>
        <p:spPr>
          <a:xfrm>
            <a:off x="5656903" y="4225952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7B61632-C0B3-3041-A149-0768E6451984}"/>
              </a:ext>
            </a:extLst>
          </p:cNvPr>
          <p:cNvCxnSpPr/>
          <p:nvPr/>
        </p:nvCxnSpPr>
        <p:spPr>
          <a:xfrm>
            <a:off x="6343888" y="4200741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5AF8D8-70ED-0642-862D-E07C2A22558F}"/>
              </a:ext>
            </a:extLst>
          </p:cNvPr>
          <p:cNvCxnSpPr/>
          <p:nvPr/>
        </p:nvCxnSpPr>
        <p:spPr>
          <a:xfrm>
            <a:off x="5775548" y="5386760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7C3FA56-E398-7243-AAA9-06EDA1621A92}"/>
              </a:ext>
            </a:extLst>
          </p:cNvPr>
          <p:cNvCxnSpPr/>
          <p:nvPr/>
        </p:nvCxnSpPr>
        <p:spPr>
          <a:xfrm>
            <a:off x="6239333" y="5386760"/>
            <a:ext cx="3206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89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Phoneme: /a/ 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ei</a:t>
            </a:r>
            <a:r>
              <a:rPr lang="en-GB" dirty="0"/>
              <a:t>/</a:t>
            </a:r>
            <a:r>
              <a:rPr lang="en-GB" dirty="0" err="1"/>
              <a:t>eigh</a:t>
            </a:r>
            <a:r>
              <a:rPr lang="en-GB" dirty="0"/>
              <a:t>/</a:t>
            </a:r>
            <a:r>
              <a:rPr lang="en-GB" dirty="0" err="1"/>
              <a:t>ey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367</Words>
  <Application>Microsoft Macintosh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Twinkl Cursive Looped Thin</vt:lpstr>
      <vt:lpstr>Office Theme</vt:lpstr>
      <vt:lpstr>Spelling week 2 Autumn 1</vt:lpstr>
      <vt:lpstr>Monday – Sound of the week: Phoneme: /a/  Written: Grapheme – ei/eigh/ey  Sort the words into the different groups</vt:lpstr>
      <vt:lpstr>This weeks words: weight eighth rein obey reindeer grey survey beige  Statutory words (Y3/4) address although    </vt:lpstr>
      <vt:lpstr>Syllables</vt:lpstr>
      <vt:lpstr>Tuesday - Spellings: partner test</vt:lpstr>
      <vt:lpstr>Wednesday - Spelling: sound analysis (sound buttons)</vt:lpstr>
      <vt:lpstr>PowerPoint Presentation</vt:lpstr>
      <vt:lpstr>PowerPoint Presentation</vt:lpstr>
      <vt:lpstr>Thursday - Phoneme: /a/  Written: Grapheme – ei/eigh/ey  Copy the words into your handwriting books – neatly and correctly – underline your sounds in your spelling words</vt:lpstr>
      <vt:lpstr> weight eighth rein obey reindeer grey survey beige  Statutory words (Y3/4)  address although     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31</cp:revision>
  <dcterms:created xsi:type="dcterms:W3CDTF">2021-11-04T14:23:22Z</dcterms:created>
  <dcterms:modified xsi:type="dcterms:W3CDTF">2023-09-14T22:37:56Z</dcterms:modified>
</cp:coreProperties>
</file>