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58" r:id="rId6"/>
    <p:sldId id="259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5" autoAdjust="0"/>
    <p:restoredTop sz="94660"/>
  </p:normalViewPr>
  <p:slideViewPr>
    <p:cSldViewPr snapToGrid="0">
      <p:cViewPr varScale="1">
        <p:scale>
          <a:sx n="58" d="100"/>
          <a:sy n="58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28/09/2023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28/09/2023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28/09/2023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28/09/2023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4</a:t>
            </a:r>
            <a:br>
              <a:rPr lang="en-GB" dirty="0"/>
            </a:br>
            <a:r>
              <a:rPr lang="en-GB" dirty="0"/>
              <a:t>Autumn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Sound of the week: Phoneme: /e/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/e/ </a:t>
            </a:r>
            <a:br>
              <a:rPr lang="en-GB" dirty="0"/>
            </a:br>
            <a:r>
              <a:rPr lang="en-GB" dirty="0"/>
              <a:t>Written: Grapheme – e, </a:t>
            </a:r>
            <a:r>
              <a:rPr lang="en-GB" dirty="0" err="1"/>
              <a:t>ea</a:t>
            </a:r>
            <a:r>
              <a:rPr lang="en-GB" dirty="0"/>
              <a:t>, u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A14330-C969-2349-84FA-B240B4EDC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213729"/>
              </p:ext>
            </p:extLst>
          </p:nvPr>
        </p:nvGraphicFramePr>
        <p:xfrm>
          <a:off x="1574800" y="3019954"/>
          <a:ext cx="8127999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6058372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772798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71427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ea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03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722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733" y="4317825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dirty="0"/>
              <a:t>exercise</a:t>
            </a:r>
            <a:br>
              <a:rPr lang="en-US" dirty="0"/>
            </a:br>
            <a:r>
              <a:rPr lang="en-US" dirty="0"/>
              <a:t>length</a:t>
            </a:r>
            <a:br>
              <a:rPr lang="en-US" dirty="0"/>
            </a:br>
            <a:r>
              <a:rPr lang="en-US" dirty="0"/>
              <a:t>question</a:t>
            </a:r>
            <a:br>
              <a:rPr lang="en-US" dirty="0"/>
            </a:br>
            <a:r>
              <a:rPr lang="en-US" dirty="0"/>
              <a:t>bread</a:t>
            </a:r>
            <a:br>
              <a:rPr lang="en-US" dirty="0"/>
            </a:br>
            <a:r>
              <a:rPr lang="en-US" dirty="0"/>
              <a:t>ready</a:t>
            </a:r>
            <a:br>
              <a:rPr lang="en-US" dirty="0"/>
            </a:br>
            <a:r>
              <a:rPr lang="en-US" dirty="0"/>
              <a:t>bury</a:t>
            </a:r>
            <a:br>
              <a:rPr lang="en-US" dirty="0"/>
            </a:br>
            <a:r>
              <a:rPr lang="en-US" dirty="0"/>
              <a:t>measure</a:t>
            </a:r>
            <a:br>
              <a:rPr lang="en-US" dirty="0"/>
            </a:br>
            <a:r>
              <a:rPr lang="en-US" dirty="0"/>
              <a:t>pressure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believe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bicycle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CEED-05BD-8143-9871-B187909D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17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Syllables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8F48B33-E0A1-4D7D-9BB1-9A34102D0B40}"/>
              </a:ext>
            </a:extLst>
          </p:cNvPr>
          <p:cNvGrpSpPr/>
          <p:nvPr/>
        </p:nvGrpSpPr>
        <p:grpSpPr>
          <a:xfrm>
            <a:off x="2083408" y="2502291"/>
            <a:ext cx="7199317" cy="3062931"/>
            <a:chOff x="2617141" y="-1187577"/>
            <a:chExt cx="7199317" cy="306293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25CB65A-1144-484C-BC1C-D72B18CA29E3}"/>
                </a:ext>
              </a:extLst>
            </p:cNvPr>
            <p:cNvSpPr txBox="1"/>
            <p:nvPr/>
          </p:nvSpPr>
          <p:spPr>
            <a:xfrm>
              <a:off x="2617141" y="1506022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3 syllables?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AE2E6A-DC6D-4BB2-A524-B715CDB7A737}"/>
                </a:ext>
              </a:extLst>
            </p:cNvPr>
            <p:cNvSpPr txBox="1"/>
            <p:nvPr/>
          </p:nvSpPr>
          <p:spPr>
            <a:xfrm>
              <a:off x="8778353" y="-1187577"/>
              <a:ext cx="103810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question</a:t>
              </a:r>
            </a:p>
            <a:p>
              <a:r>
                <a:rPr lang="en-GB" dirty="0"/>
                <a:t>ready</a:t>
              </a:r>
            </a:p>
            <a:p>
              <a:r>
                <a:rPr lang="en-GB" dirty="0"/>
                <a:t>bury</a:t>
              </a:r>
            </a:p>
            <a:p>
              <a:r>
                <a:rPr lang="en-GB" dirty="0"/>
                <a:t>measure</a:t>
              </a:r>
            </a:p>
            <a:p>
              <a:r>
                <a:rPr lang="en-GB" dirty="0"/>
                <a:t>pressure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DFC55EF-8CED-5045-AEEB-8D0D0CB74565}"/>
              </a:ext>
            </a:extLst>
          </p:cNvPr>
          <p:cNvGrpSpPr/>
          <p:nvPr/>
        </p:nvGrpSpPr>
        <p:grpSpPr>
          <a:xfrm>
            <a:off x="2051248" y="1476680"/>
            <a:ext cx="7001798" cy="646331"/>
            <a:chOff x="2617141" y="1506022"/>
            <a:chExt cx="7001798" cy="64633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CCBF710-2C67-9549-B326-9198E8BC10C5}"/>
                </a:ext>
              </a:extLst>
            </p:cNvPr>
            <p:cNvSpPr txBox="1"/>
            <p:nvPr/>
          </p:nvSpPr>
          <p:spPr>
            <a:xfrm>
              <a:off x="2617141" y="1506022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1 syllable?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51F7801-19E3-A248-8A05-6CC37919E0F4}"/>
                </a:ext>
              </a:extLst>
            </p:cNvPr>
            <p:cNvSpPr txBox="1"/>
            <p:nvPr/>
          </p:nvSpPr>
          <p:spPr>
            <a:xfrm>
              <a:off x="8810513" y="1506022"/>
              <a:ext cx="8084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bread</a:t>
              </a:r>
            </a:p>
            <a:p>
              <a:r>
                <a:rPr lang="en-GB" dirty="0"/>
                <a:t>length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9B151C9-5EC1-2C4B-B689-595795E788F7}"/>
              </a:ext>
            </a:extLst>
          </p:cNvPr>
          <p:cNvSpPr txBox="1"/>
          <p:nvPr/>
        </p:nvSpPr>
        <p:spPr>
          <a:xfrm>
            <a:off x="2176909" y="3148622"/>
            <a:ext cx="302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words have 2 syllables?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77DA17-D25C-F746-BA31-A62D90BD083C}"/>
              </a:ext>
            </a:extLst>
          </p:cNvPr>
          <p:cNvSpPr txBox="1"/>
          <p:nvPr/>
        </p:nvSpPr>
        <p:spPr>
          <a:xfrm>
            <a:off x="8178511" y="5032948"/>
            <a:ext cx="937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261949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exercise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bury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/e/ </a:t>
            </a:r>
            <a:br>
              <a:rPr lang="en-GB" dirty="0"/>
            </a:br>
            <a:r>
              <a:rPr lang="en-GB" dirty="0"/>
              <a:t>Written: Grapheme – e/</a:t>
            </a:r>
            <a:r>
              <a:rPr lang="en-GB" dirty="0" err="1"/>
              <a:t>ea</a:t>
            </a:r>
            <a:r>
              <a:rPr lang="en-GB" dirty="0"/>
              <a:t>/u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9129CA-059E-404E-A490-9C785E49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113" y="3791283"/>
            <a:ext cx="10515600" cy="845178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/>
            </a:br>
            <a:r>
              <a:rPr lang="en-US" sz="3600" dirty="0">
                <a:latin typeface="Twinkl" panose="02000000000000000000" pitchFamily="2" charset="0"/>
              </a:rPr>
              <a:t>exercise</a:t>
            </a:r>
            <a:br>
              <a:rPr lang="en-US" sz="3600" dirty="0">
                <a:latin typeface="Twinkl" panose="02000000000000000000" pitchFamily="2" charset="0"/>
              </a:rPr>
            </a:br>
            <a:r>
              <a:rPr lang="en-US" sz="3600" dirty="0">
                <a:latin typeface="Twinkl" panose="02000000000000000000" pitchFamily="2" charset="0"/>
              </a:rPr>
              <a:t>length</a:t>
            </a:r>
            <a:br>
              <a:rPr lang="en-US" sz="3600" dirty="0">
                <a:latin typeface="Twinkl" panose="02000000000000000000" pitchFamily="2" charset="0"/>
              </a:rPr>
            </a:br>
            <a:r>
              <a:rPr lang="en-US" sz="3600" dirty="0">
                <a:latin typeface="Twinkl" panose="02000000000000000000" pitchFamily="2" charset="0"/>
              </a:rPr>
              <a:t>question</a:t>
            </a:r>
            <a:br>
              <a:rPr lang="en-US" sz="3600" dirty="0">
                <a:latin typeface="Twinkl" panose="02000000000000000000" pitchFamily="2" charset="0"/>
              </a:rPr>
            </a:br>
            <a:r>
              <a:rPr lang="en-US" sz="3600" dirty="0">
                <a:latin typeface="Twinkl" panose="02000000000000000000" pitchFamily="2" charset="0"/>
              </a:rPr>
              <a:t>bread</a:t>
            </a:r>
            <a:br>
              <a:rPr lang="en-US" sz="3600" dirty="0">
                <a:latin typeface="Twinkl" panose="02000000000000000000" pitchFamily="2" charset="0"/>
              </a:rPr>
            </a:br>
            <a:r>
              <a:rPr lang="en-US" sz="3600" dirty="0">
                <a:latin typeface="Twinkl" panose="02000000000000000000" pitchFamily="2" charset="0"/>
              </a:rPr>
              <a:t>ready</a:t>
            </a:r>
            <a:br>
              <a:rPr lang="en-US" sz="3600" dirty="0">
                <a:latin typeface="Twinkl" panose="02000000000000000000" pitchFamily="2" charset="0"/>
              </a:rPr>
            </a:br>
            <a:r>
              <a:rPr lang="en-US" sz="3600" dirty="0">
                <a:latin typeface="Twinkl" panose="02000000000000000000" pitchFamily="2" charset="0"/>
              </a:rPr>
              <a:t>bury</a:t>
            </a:r>
            <a:br>
              <a:rPr lang="en-US" sz="3600" dirty="0">
                <a:latin typeface="Twinkl" panose="02000000000000000000" pitchFamily="2" charset="0"/>
              </a:rPr>
            </a:br>
            <a:r>
              <a:rPr lang="en-US" sz="3600" dirty="0">
                <a:latin typeface="Twinkl" panose="02000000000000000000" pitchFamily="2" charset="0"/>
              </a:rPr>
              <a:t>measure</a:t>
            </a:r>
            <a:br>
              <a:rPr lang="en-US" sz="3600" dirty="0">
                <a:latin typeface="Twinkl" panose="02000000000000000000" pitchFamily="2" charset="0"/>
              </a:rPr>
            </a:br>
            <a:r>
              <a:rPr lang="en-US" sz="3600" dirty="0">
                <a:latin typeface="Twinkl" panose="02000000000000000000" pitchFamily="2" charset="0"/>
              </a:rPr>
              <a:t>pressure</a:t>
            </a:r>
            <a:br>
              <a:rPr lang="en-US" sz="3200" b="1" dirty="0">
                <a:solidFill>
                  <a:srgbClr val="FF0000"/>
                </a:solidFill>
                <a:latin typeface="Twinkl" panose="02000000000000000000" pitchFamily="2" charset="0"/>
              </a:rPr>
            </a:br>
            <a:br>
              <a:rPr lang="en-US" sz="3200" b="1" u="sng" dirty="0">
                <a:solidFill>
                  <a:srgbClr val="FF0000"/>
                </a:solidFill>
                <a:latin typeface="Twinkl" panose="02000000000000000000" pitchFamily="2" charset="0"/>
              </a:rPr>
            </a:br>
            <a:r>
              <a:rPr lang="en-US" sz="3200" b="1" dirty="0">
                <a:solidFill>
                  <a:srgbClr val="FF0000"/>
                </a:solidFill>
                <a:latin typeface="Twinkl" panose="02000000000000000000" pitchFamily="2" charset="0"/>
              </a:rPr>
              <a:t>believe</a:t>
            </a:r>
            <a:br>
              <a:rPr lang="en-US" sz="3200" b="1" dirty="0">
                <a:solidFill>
                  <a:srgbClr val="FF0000"/>
                </a:solidFill>
                <a:latin typeface="Twinkl" panose="02000000000000000000" pitchFamily="2" charset="0"/>
              </a:rPr>
            </a:br>
            <a:r>
              <a:rPr lang="en-US" sz="3200" b="1" dirty="0">
                <a:solidFill>
                  <a:srgbClr val="FF0000"/>
                </a:solidFill>
                <a:latin typeface="Twinkl" panose="02000000000000000000" pitchFamily="2" charset="0"/>
              </a:rPr>
              <a:t>bicycle</a:t>
            </a:r>
            <a:br>
              <a:rPr lang="en-US" sz="2800" b="1" u="sng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07888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/>
              <a:t>e/</a:t>
            </a:r>
            <a:r>
              <a:rPr lang="en-GB" dirty="0" err="1"/>
              <a:t>ea</a:t>
            </a:r>
            <a:r>
              <a:rPr lang="en-GB" dirty="0"/>
              <a:t>/u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352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Twinkl</vt:lpstr>
      <vt:lpstr>Office Theme</vt:lpstr>
      <vt:lpstr>Spelling week 4 Autumn 1</vt:lpstr>
      <vt:lpstr>Monday – Sound of the week: Phoneme: /e/  Written: Grapheme – e, ea, u  Sort the words into the different groups</vt:lpstr>
      <vt:lpstr>This weeks words: exercise length question bread ready bury measure pressure Statutory words (Y3/4) believe bicycle    </vt:lpstr>
      <vt:lpstr>Syllables</vt:lpstr>
      <vt:lpstr>Tuesday - Spellings: partner test</vt:lpstr>
      <vt:lpstr>Wednesday - Spelling: sound analysis (sound buttons)</vt:lpstr>
      <vt:lpstr>Thursday - Sound of the week: Phoneme: /e/  Written: Grapheme – e/ea/u  Copy the words into your handwriting books – neatly and correctly – underline your sounds in your spelling words</vt:lpstr>
      <vt:lpstr> exercise length question bread ready bury measure pressure  believe bicycle 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kwhalley@Mobberley.local</cp:lastModifiedBy>
  <cp:revision>36</cp:revision>
  <dcterms:created xsi:type="dcterms:W3CDTF">2021-11-04T14:23:22Z</dcterms:created>
  <dcterms:modified xsi:type="dcterms:W3CDTF">2023-09-28T12:37:35Z</dcterms:modified>
</cp:coreProperties>
</file>