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5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05/10/2023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</a:t>
            </a:r>
            <a:r>
              <a:rPr lang="en-GB" dirty="0" smtClean="0"/>
              <a:t>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Autumn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 /e/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/e/ </a:t>
            </a:r>
            <a:br>
              <a:rPr lang="en-GB" dirty="0"/>
            </a:br>
            <a:r>
              <a:rPr lang="en-GB" dirty="0"/>
              <a:t>Written: Grapheme – e, </a:t>
            </a:r>
            <a:r>
              <a:rPr lang="en-GB" dirty="0" err="1" smtClean="0"/>
              <a:t>ea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A14330-C969-2349-84FA-B240B4EDC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44874"/>
              </p:ext>
            </p:extLst>
          </p:nvPr>
        </p:nvGraphicFramePr>
        <p:xfrm>
          <a:off x="3020422" y="2976411"/>
          <a:ext cx="5418666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6058372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77279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ea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03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72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733" y="4317825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b="1" dirty="0" smtClean="0">
                <a:solidFill>
                  <a:srgbClr val="FF0000"/>
                </a:solidFill>
              </a:rPr>
              <a:t>breath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weather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read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instead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berry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treasure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remember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special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r>
              <a:rPr lang="en-US" sz="4000" b="1" u="sng" dirty="0">
                <a:solidFill>
                  <a:srgbClr val="FF0000"/>
                </a:solidFill>
              </a:rPr>
              <a:t/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build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busy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CEED-05BD-8143-9871-B187909D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Syllables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8F48B33-E0A1-4D7D-9BB1-9A34102D0B40}"/>
              </a:ext>
            </a:extLst>
          </p:cNvPr>
          <p:cNvGrpSpPr/>
          <p:nvPr/>
        </p:nvGrpSpPr>
        <p:grpSpPr>
          <a:xfrm>
            <a:off x="2083408" y="2502291"/>
            <a:ext cx="7160845" cy="3062931"/>
            <a:chOff x="2617141" y="-1187577"/>
            <a:chExt cx="7160845" cy="306293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25CB65A-1144-484C-BC1C-D72B18CA29E3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3 syllables?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AE2E6A-DC6D-4BB2-A524-B715CDB7A737}"/>
                </a:ext>
              </a:extLst>
            </p:cNvPr>
            <p:cNvSpPr txBox="1"/>
            <p:nvPr/>
          </p:nvSpPr>
          <p:spPr>
            <a:xfrm>
              <a:off x="8778353" y="-1187577"/>
              <a:ext cx="99963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weather</a:t>
              </a:r>
            </a:p>
            <a:p>
              <a:r>
                <a:rPr lang="en-US" dirty="0" smtClean="0"/>
                <a:t>instead</a:t>
              </a:r>
            </a:p>
            <a:p>
              <a:r>
                <a:rPr lang="en-US" dirty="0" smtClean="0"/>
                <a:t>berry</a:t>
              </a:r>
            </a:p>
            <a:p>
              <a:r>
                <a:rPr lang="en-US" dirty="0" smtClean="0"/>
                <a:t>treasure</a:t>
              </a:r>
            </a:p>
            <a:p>
              <a:r>
                <a:rPr lang="en-US" dirty="0" smtClean="0"/>
                <a:t>special</a:t>
              </a:r>
            </a:p>
            <a:p>
              <a:r>
                <a:rPr lang="en-US" dirty="0" smtClean="0"/>
                <a:t>busy</a:t>
              </a:r>
              <a:endParaRPr lang="en-GB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FC55EF-8CED-5045-AEEB-8D0D0CB74565}"/>
              </a:ext>
            </a:extLst>
          </p:cNvPr>
          <p:cNvGrpSpPr/>
          <p:nvPr/>
        </p:nvGrpSpPr>
        <p:grpSpPr>
          <a:xfrm>
            <a:off x="2051248" y="1476680"/>
            <a:ext cx="6999683" cy="923330"/>
            <a:chOff x="2617141" y="1506022"/>
            <a:chExt cx="6999683" cy="92333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CBF710-2C67-9549-B326-9198E8BC10C5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1 syllable?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51F7801-19E3-A248-8A05-6CC37919E0F4}"/>
                </a:ext>
              </a:extLst>
            </p:cNvPr>
            <p:cNvSpPr txBox="1"/>
            <p:nvPr/>
          </p:nvSpPr>
          <p:spPr>
            <a:xfrm>
              <a:off x="8810513" y="1506022"/>
              <a:ext cx="80631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breath</a:t>
              </a:r>
            </a:p>
            <a:p>
              <a:r>
                <a:rPr lang="en-GB" dirty="0" smtClean="0"/>
                <a:t>read</a:t>
              </a:r>
            </a:p>
            <a:p>
              <a:r>
                <a:rPr lang="en-US" dirty="0" smtClean="0"/>
                <a:t>build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9B151C9-5EC1-2C4B-B689-595795E788F7}"/>
              </a:ext>
            </a:extLst>
          </p:cNvPr>
          <p:cNvSpPr txBox="1"/>
          <p:nvPr/>
        </p:nvSpPr>
        <p:spPr>
          <a:xfrm>
            <a:off x="2176909" y="3148622"/>
            <a:ext cx="30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words have 2 syllables?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77DA17-D25C-F746-BA31-A62D90BD083C}"/>
              </a:ext>
            </a:extLst>
          </p:cNvPr>
          <p:cNvSpPr txBox="1"/>
          <p:nvPr/>
        </p:nvSpPr>
        <p:spPr>
          <a:xfrm>
            <a:off x="8178511" y="5032948"/>
            <a:ext cx="117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9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read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berry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/e/ 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smtClean="0"/>
              <a:t>e/</a:t>
            </a:r>
            <a:r>
              <a:rPr lang="en-GB" dirty="0" err="1" smtClean="0"/>
              <a:t>ea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113" y="3791283"/>
            <a:ext cx="10515600" cy="84517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600" b="1" dirty="0">
                <a:solidFill>
                  <a:srgbClr val="FF0000"/>
                </a:solidFill>
                <a:latin typeface="Twinkl"/>
              </a:rPr>
              <a:t>breath</a:t>
            </a:r>
            <a:r>
              <a:rPr lang="en-US" sz="3600" dirty="0">
                <a:latin typeface="Twinkl"/>
              </a:rPr>
              <a:t/>
            </a:r>
            <a:br>
              <a:rPr lang="en-US" sz="3600" dirty="0">
                <a:latin typeface="Twinkl"/>
              </a:rPr>
            </a:br>
            <a:r>
              <a:rPr lang="en-US" sz="3600" dirty="0">
                <a:latin typeface="Twinkl"/>
              </a:rPr>
              <a:t>weather</a:t>
            </a:r>
            <a:br>
              <a:rPr lang="en-US" sz="3600" dirty="0">
                <a:latin typeface="Twinkl"/>
              </a:rPr>
            </a:br>
            <a:r>
              <a:rPr lang="en-US" sz="3600" dirty="0">
                <a:latin typeface="Twinkl"/>
              </a:rPr>
              <a:t>read</a:t>
            </a:r>
            <a:br>
              <a:rPr lang="en-US" sz="3600" dirty="0">
                <a:latin typeface="Twinkl"/>
              </a:rPr>
            </a:br>
            <a:r>
              <a:rPr lang="en-US" sz="3600" dirty="0">
                <a:latin typeface="Twinkl"/>
              </a:rPr>
              <a:t>instead</a:t>
            </a:r>
            <a:br>
              <a:rPr lang="en-US" sz="3600" dirty="0">
                <a:latin typeface="Twinkl"/>
              </a:rPr>
            </a:br>
            <a:r>
              <a:rPr lang="en-US" sz="3600" dirty="0">
                <a:latin typeface="Twinkl"/>
              </a:rPr>
              <a:t>berry</a:t>
            </a:r>
            <a:br>
              <a:rPr lang="en-US" sz="3600" dirty="0">
                <a:latin typeface="Twinkl"/>
              </a:rPr>
            </a:br>
            <a:r>
              <a:rPr lang="en-US" sz="3600" dirty="0">
                <a:latin typeface="Twinkl"/>
              </a:rPr>
              <a:t>treasure</a:t>
            </a:r>
            <a:br>
              <a:rPr lang="en-US" sz="3600" dirty="0">
                <a:latin typeface="Twinkl"/>
              </a:rPr>
            </a:br>
            <a:r>
              <a:rPr lang="en-US" sz="3600" dirty="0">
                <a:latin typeface="Twinkl"/>
              </a:rPr>
              <a:t>remember</a:t>
            </a:r>
            <a:br>
              <a:rPr lang="en-US" sz="3600" dirty="0">
                <a:latin typeface="Twinkl"/>
              </a:rPr>
            </a:br>
            <a:r>
              <a:rPr lang="en-US" sz="3600" dirty="0">
                <a:latin typeface="Twinkl"/>
              </a:rPr>
              <a:t>special</a:t>
            </a:r>
            <a:r>
              <a:rPr lang="en-US" sz="3200" b="1" dirty="0">
                <a:solidFill>
                  <a:srgbClr val="FF0000"/>
                </a:solidFill>
                <a:latin typeface="Twinkl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winkl"/>
              </a:rPr>
            </a:br>
            <a:r>
              <a:rPr lang="en-US" sz="3200" b="1" u="sng" dirty="0">
                <a:solidFill>
                  <a:srgbClr val="0070C0"/>
                </a:solidFill>
                <a:latin typeface="Twinkl"/>
              </a:rPr>
              <a:t>Statutory words (Y3/4)</a:t>
            </a:r>
            <a:r>
              <a:rPr lang="en-US" sz="3200" b="1" u="sng" dirty="0">
                <a:solidFill>
                  <a:srgbClr val="FF0000"/>
                </a:solidFill>
                <a:latin typeface="Twinkl"/>
              </a:rPr>
              <a:t/>
            </a:r>
            <a:br>
              <a:rPr lang="en-US" sz="3200" b="1" u="sng" dirty="0">
                <a:solidFill>
                  <a:srgbClr val="FF0000"/>
                </a:solidFill>
                <a:latin typeface="Twinkl"/>
              </a:rPr>
            </a:br>
            <a:r>
              <a:rPr lang="en-US" sz="3200" b="1" dirty="0">
                <a:solidFill>
                  <a:srgbClr val="FF0000"/>
                </a:solidFill>
                <a:latin typeface="Twinkl"/>
              </a:rPr>
              <a:t>build</a:t>
            </a:r>
            <a:br>
              <a:rPr lang="en-US" sz="3200" b="1" dirty="0">
                <a:solidFill>
                  <a:srgbClr val="FF0000"/>
                </a:solidFill>
                <a:latin typeface="Twinkl"/>
              </a:rPr>
            </a:br>
            <a:r>
              <a:rPr lang="en-US" sz="3200" b="1" dirty="0">
                <a:solidFill>
                  <a:srgbClr val="FF0000"/>
                </a:solidFill>
                <a:latin typeface="Twinkl"/>
              </a:rPr>
              <a:t>busy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smtClean="0"/>
              <a:t>e/</a:t>
            </a:r>
            <a:r>
              <a:rPr lang="en-GB" dirty="0" err="1" smtClean="0"/>
              <a:t>ea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240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Twinkl</vt:lpstr>
      <vt:lpstr>Office Theme</vt:lpstr>
      <vt:lpstr>Spelling week 5 Autumn 1</vt:lpstr>
      <vt:lpstr>Monday – Sound of the week: Phoneme: /e/  Written: Grapheme – e, ea  Sort the words into the different groups</vt:lpstr>
      <vt:lpstr>This weeks words: breath weather read instead berry treasure remember special Statutory words (Y3/4) build busy    </vt:lpstr>
      <vt:lpstr>Syllables</vt:lpstr>
      <vt:lpstr>Tuesday - Spellings: partner test</vt:lpstr>
      <vt:lpstr>Wednesday - Spelling: sound analysis (sound buttons)</vt:lpstr>
      <vt:lpstr>Thursday - Sound of the week: Phoneme: /e/  Written: Grapheme – e/ea  Copy the words into your handwriting books – neatly and correctly – underline your sounds in your spelling words</vt:lpstr>
      <vt:lpstr> breath weather read instead berry treasure remember special Statutory words (Y3/4) build busy 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37</cp:revision>
  <dcterms:created xsi:type="dcterms:W3CDTF">2021-11-04T14:23:22Z</dcterms:created>
  <dcterms:modified xsi:type="dcterms:W3CDTF">2023-10-05T12:36:29Z</dcterms:modified>
</cp:coreProperties>
</file>