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7" r:id="rId7"/>
    <p:sldId id="260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</a:t>
            </a:r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0F39F-1F5C-4FC5-997A-B138CA8A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week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61F2A-2EA8-489A-84D0-FD2E7FAB7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dirty="0">
                <a:latin typeface="Twinkl Cursive Looped" panose="02000000000000000000" pitchFamily="2" charset="0"/>
              </a:rPr>
              <a:t>wary </a:t>
            </a:r>
            <a:endParaRPr lang="en-US" dirty="0" smtClean="0">
              <a:latin typeface="Twinkl Cursive Looped" panose="02000000000000000000" pitchFamily="2" charset="0"/>
            </a:endParaRP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weary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accompany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category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cemetery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appreciate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vehicle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convenience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frequently </a:t>
            </a:r>
          </a:p>
          <a:p>
            <a:pPr marL="514350" indent="-514350">
              <a:buAutoNum type="arabicParenR"/>
            </a:pPr>
            <a:r>
              <a:rPr lang="en-US" dirty="0" smtClean="0">
                <a:latin typeface="Twinkl Cursive Looped" panose="02000000000000000000" pitchFamily="2" charset="0"/>
              </a:rPr>
              <a:t>immediately</a:t>
            </a:r>
            <a:endParaRPr lang="en-GB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e</a:t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/>
              <a:t>ee</a:t>
            </a:r>
            <a:r>
              <a:rPr lang="en-GB" dirty="0"/>
              <a:t>, e , </a:t>
            </a:r>
            <a:r>
              <a:rPr lang="en-GB" dirty="0" err="1"/>
              <a:t>ea</a:t>
            </a:r>
            <a:r>
              <a:rPr lang="en-GB" dirty="0"/>
              <a:t> , y , </a:t>
            </a:r>
            <a:r>
              <a:rPr lang="en-GB" dirty="0" err="1"/>
              <a:t>ey</a:t>
            </a:r>
            <a:r>
              <a:rPr lang="en-GB" dirty="0"/>
              <a:t>    </a:t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512455"/>
              </p:ext>
            </p:extLst>
          </p:nvPr>
        </p:nvGraphicFramePr>
        <p:xfrm>
          <a:off x="293497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838032"/>
              </p:ext>
            </p:extLst>
          </p:nvPr>
        </p:nvGraphicFramePr>
        <p:xfrm>
          <a:off x="5038097" y="2744490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9680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2) Please gather spelling lists from the front.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endParaRPr lang="en-GB" sz="2900" dirty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GB" sz="2900" dirty="0">
                <a:latin typeface="Twinkl Cursive Looped" panose="02000000000000000000" pitchFamily="2" charset="0"/>
              </a:rPr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Spelling: sound analysis and handwriting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11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wary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 smtClean="0"/>
              <a:t>weary</a:t>
            </a: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Phoneme: e</a:t>
            </a:r>
            <a:br>
              <a:rPr lang="en-GB" dirty="0"/>
            </a:br>
            <a:r>
              <a:rPr lang="en-GB" dirty="0"/>
              <a:t>Grapheme: </a:t>
            </a:r>
            <a:r>
              <a:rPr lang="en-GB" dirty="0" err="1"/>
              <a:t>ee</a:t>
            </a:r>
            <a:r>
              <a:rPr lang="en-GB" dirty="0"/>
              <a:t>, e , </a:t>
            </a:r>
            <a:r>
              <a:rPr lang="en-GB" dirty="0" smtClean="0"/>
              <a:t>e-e </a:t>
            </a:r>
            <a:r>
              <a:rPr lang="en-GB" dirty="0"/>
              <a:t>, </a:t>
            </a:r>
            <a:r>
              <a:rPr lang="en-GB" dirty="0" err="1" smtClean="0"/>
              <a:t>ea</a:t>
            </a:r>
            <a:r>
              <a:rPr lang="en-GB" dirty="0" smtClean="0"/>
              <a:t>  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on your table into the different groups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637583"/>
              </p:ext>
            </p:extLst>
          </p:nvPr>
        </p:nvGraphicFramePr>
        <p:xfrm>
          <a:off x="2245580" y="2509437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339102"/>
              </p:ext>
            </p:extLst>
          </p:nvPr>
        </p:nvGraphicFramePr>
        <p:xfrm>
          <a:off x="4348700" y="2509437"/>
          <a:ext cx="2103120" cy="329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61071175"/>
                    </a:ext>
                  </a:extLst>
                </a:gridCol>
              </a:tblGrid>
              <a:tr h="49098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312440"/>
                  </a:ext>
                </a:extLst>
              </a:tr>
              <a:tr h="280283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854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17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I will read aloud each spelling with our phoneme of the week.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1 point for the phoneme spelt correctly (ai, ay and a-e)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  <a:latin typeface="Twinkl Cursive Looped" panose="02000000000000000000" pitchFamily="2" charset="0"/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  <a:latin typeface="Twinkl Cursive Looped" panose="02000000000000000000" pitchFamily="2" charset="0"/>
              </a:rPr>
              <a:t>Listen carefully to the sentences as they may include more than one spelling for you to write down.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D2F7-BB08-4162-8300-99301FA2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62F5-F8E6-4D01-97E0-27FEB978F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winkl Cursive Looped" panose="02000000000000000000" pitchFamily="2" charset="0"/>
              </a:rPr>
              <a:t>I am </a:t>
            </a:r>
            <a:r>
              <a:rPr lang="en-US" b="1" dirty="0">
                <a:latin typeface="Twinkl Cursive Looped" panose="02000000000000000000" pitchFamily="2" charset="0"/>
              </a:rPr>
              <a:t>fr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US" b="1" dirty="0">
                <a:latin typeface="Twinkl Cursive Looped" panose="02000000000000000000" pitchFamily="2" charset="0"/>
              </a:rPr>
              <a:t>quentl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b="1" dirty="0">
                <a:latin typeface="Twinkl Cursive Looped" panose="02000000000000000000" pitchFamily="2" charset="0"/>
              </a:rPr>
              <a:t> wear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. </a:t>
            </a:r>
            <a:endParaRPr lang="en-US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winkl Cursive Looped" panose="02000000000000000000" pitchFamily="2" charset="0"/>
              </a:rPr>
              <a:t>Be </a:t>
            </a:r>
            <a:r>
              <a:rPr lang="en-US" b="1" dirty="0">
                <a:latin typeface="Twinkl Cursive Looped" panose="02000000000000000000" pitchFamily="2" charset="0"/>
              </a:rPr>
              <a:t>war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 when going to a </a:t>
            </a:r>
            <a:r>
              <a:rPr lang="en-US" b="1" dirty="0">
                <a:latin typeface="Twinkl Cursive Looped" panose="02000000000000000000" pitchFamily="2" charset="0"/>
              </a:rPr>
              <a:t>cemeter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 at night. </a:t>
            </a:r>
            <a:endParaRPr lang="en-US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winkl Cursive Looped" panose="02000000000000000000" pitchFamily="2" charset="0"/>
              </a:rPr>
              <a:t>I </a:t>
            </a:r>
            <a:r>
              <a:rPr lang="en-US" b="1" dirty="0">
                <a:latin typeface="Twinkl Cursive Looped" panose="02000000000000000000" pitchFamily="2" charset="0"/>
              </a:rPr>
              <a:t>appr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US" b="1" dirty="0">
                <a:latin typeface="Twinkl Cursive Looped" panose="02000000000000000000" pitchFamily="2" charset="0"/>
              </a:rPr>
              <a:t>ciate</a:t>
            </a:r>
            <a:r>
              <a:rPr lang="en-US" dirty="0">
                <a:latin typeface="Twinkl Cursive Looped" panose="02000000000000000000" pitchFamily="2" charset="0"/>
              </a:rPr>
              <a:t> owning a </a:t>
            </a:r>
            <a:r>
              <a:rPr lang="en-US" b="1" dirty="0">
                <a:latin typeface="Twinkl Cursive Looped" panose="02000000000000000000" pitchFamily="2" charset="0"/>
              </a:rPr>
              <a:t>v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US" b="1" dirty="0">
                <a:latin typeface="Twinkl Cursive Looped" panose="02000000000000000000" pitchFamily="2" charset="0"/>
              </a:rPr>
              <a:t>hicle</a:t>
            </a:r>
            <a:r>
              <a:rPr lang="en-US" dirty="0">
                <a:latin typeface="Twinkl Cursive Looped" panose="02000000000000000000" pitchFamily="2" charset="0"/>
              </a:rPr>
              <a:t>. </a:t>
            </a:r>
            <a:endParaRPr lang="en-US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winkl Cursive Looped" panose="02000000000000000000" pitchFamily="2" charset="0"/>
              </a:rPr>
              <a:t>Please </a:t>
            </a:r>
            <a:r>
              <a:rPr lang="en-US" b="1" dirty="0">
                <a:latin typeface="Twinkl Cursive Looped" panose="02000000000000000000" pitchFamily="2" charset="0"/>
              </a:rPr>
              <a:t>imm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US" b="1" dirty="0">
                <a:latin typeface="Twinkl Cursive Looped" panose="02000000000000000000" pitchFamily="2" charset="0"/>
              </a:rPr>
              <a:t>diatel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 </a:t>
            </a:r>
            <a:r>
              <a:rPr lang="en-US" b="1" dirty="0">
                <a:latin typeface="Twinkl Cursive Looped" panose="02000000000000000000" pitchFamily="2" charset="0"/>
              </a:rPr>
              <a:t>accompan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 me. </a:t>
            </a:r>
            <a:endParaRPr lang="en-US" dirty="0" smtClean="0">
              <a:latin typeface="Twinkl Cursive Looped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winkl Cursive Looped" panose="02000000000000000000" pitchFamily="2" charset="0"/>
              </a:rPr>
              <a:t>Choose </a:t>
            </a:r>
            <a:r>
              <a:rPr lang="en-US" dirty="0">
                <a:latin typeface="Twinkl Cursive Looped" panose="02000000000000000000" pitchFamily="2" charset="0"/>
              </a:rPr>
              <a:t>a </a:t>
            </a:r>
            <a:r>
              <a:rPr lang="en-US" b="1" dirty="0">
                <a:latin typeface="Twinkl Cursive Looped" panose="02000000000000000000" pitchFamily="2" charset="0"/>
              </a:rPr>
              <a:t>categor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y</a:t>
            </a:r>
            <a:r>
              <a:rPr lang="en-US" dirty="0">
                <a:latin typeface="Twinkl Cursive Looped" panose="02000000000000000000" pitchFamily="2" charset="0"/>
              </a:rPr>
              <a:t> at your </a:t>
            </a:r>
            <a:r>
              <a:rPr lang="en-US" b="1" dirty="0">
                <a:latin typeface="Twinkl Cursive Looped" panose="02000000000000000000" pitchFamily="2" charset="0"/>
              </a:rPr>
              <a:t>conv</a:t>
            </a:r>
            <a:r>
              <a:rPr lang="en-US" b="1" dirty="0">
                <a:solidFill>
                  <a:srgbClr val="FF0000"/>
                </a:solidFill>
                <a:latin typeface="Twinkl Cursive Looped" panose="02000000000000000000" pitchFamily="2" charset="0"/>
              </a:rPr>
              <a:t>e</a:t>
            </a:r>
            <a:r>
              <a:rPr lang="en-US" b="1" dirty="0">
                <a:latin typeface="Twinkl Cursive Looped" panose="02000000000000000000" pitchFamily="2" charset="0"/>
              </a:rPr>
              <a:t>nience</a:t>
            </a:r>
            <a:r>
              <a:rPr lang="en-US" dirty="0">
                <a:latin typeface="Twinkl Cursive Looped" panose="02000000000000000000" pitchFamily="2" charset="0"/>
              </a:rPr>
              <a:t>.</a:t>
            </a:r>
            <a:endParaRPr lang="en-GB" sz="40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07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8494</TotalTime>
  <Words>241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6</vt:lpstr>
      <vt:lpstr>Spelling week words</vt:lpstr>
      <vt:lpstr>Phoneme: e Grapheme: ee, e , ea , y , ey     Sort the words on your table into the different groups</vt:lpstr>
      <vt:lpstr>Spellings: partner test</vt:lpstr>
      <vt:lpstr>Spelling: sound analysis and handwriting</vt:lpstr>
      <vt:lpstr>Phoneme: e Grapheme: ee, e , e-e , ea    Sort the words on your table into the different groups</vt:lpstr>
      <vt:lpstr>Spellings: Test: Adult led</vt:lpstr>
      <vt:lpstr>Spelling sentences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Kirsten Rainbow</cp:lastModifiedBy>
  <cp:revision>15</cp:revision>
  <dcterms:created xsi:type="dcterms:W3CDTF">2021-11-04T14:23:22Z</dcterms:created>
  <dcterms:modified xsi:type="dcterms:W3CDTF">2022-11-09T08:53:48Z</dcterms:modified>
</cp:coreProperties>
</file>