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57" r:id="rId5"/>
    <p:sldId id="258" r:id="rId6"/>
    <p:sldId id="259" r:id="rId7"/>
    <p:sldId id="26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F39F-1F5C-4FC5-997A-B138CA8A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week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61F2A-2EA8-489A-84D0-FD2E7FAB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bicycle </a:t>
            </a:r>
          </a:p>
          <a:p>
            <a:pPr marL="514350" indent="-514350">
              <a:buAutoNum type="arabicParenR"/>
            </a:pPr>
            <a:r>
              <a:rPr lang="en-US" dirty="0"/>
              <a:t>library </a:t>
            </a:r>
          </a:p>
          <a:p>
            <a:pPr marL="514350" indent="-514350">
              <a:buAutoNum type="arabicParenR"/>
            </a:pPr>
            <a:r>
              <a:rPr lang="en-US" dirty="0"/>
              <a:t>bridle </a:t>
            </a:r>
          </a:p>
          <a:p>
            <a:pPr marL="514350" indent="-514350">
              <a:buAutoNum type="arabicParenR"/>
            </a:pPr>
            <a:r>
              <a:rPr lang="en-US" dirty="0"/>
              <a:t>bridal</a:t>
            </a:r>
          </a:p>
          <a:p>
            <a:pPr marL="514350" indent="-514350">
              <a:buAutoNum type="arabicParenR"/>
            </a:pPr>
            <a:r>
              <a:rPr lang="en-US" dirty="0"/>
              <a:t>height</a:t>
            </a:r>
          </a:p>
          <a:p>
            <a:pPr marL="514350" indent="-514350">
              <a:buAutoNum type="arabicParenR"/>
            </a:pPr>
            <a:r>
              <a:rPr lang="en-US" dirty="0" err="1"/>
              <a:t>analyse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dirty="0"/>
              <a:t>stereotype </a:t>
            </a:r>
          </a:p>
          <a:p>
            <a:pPr marL="514350" indent="-514350">
              <a:buAutoNum type="arabicParenR"/>
            </a:pPr>
            <a:r>
              <a:rPr lang="en-US" dirty="0"/>
              <a:t>rhyme</a:t>
            </a:r>
          </a:p>
          <a:p>
            <a:pPr marL="514350" indent="-514350">
              <a:buAutoNum type="arabicParenR"/>
            </a:pPr>
            <a:r>
              <a:rPr lang="en-US" dirty="0"/>
              <a:t>thyme</a:t>
            </a:r>
          </a:p>
          <a:p>
            <a:pPr marL="514350" indent="-514350">
              <a:buAutoNum type="arabicParenR"/>
            </a:pPr>
            <a:r>
              <a:rPr lang="en-US" dirty="0"/>
              <a:t>aisle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9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6661" y="855547"/>
            <a:ext cx="111831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Twinkl Cursive Looped" panose="02000000000000000000" pitchFamily="2" charset="0"/>
              </a:rPr>
              <a:t>I might </a:t>
            </a:r>
            <a:r>
              <a:rPr lang="en-GB" sz="3200" b="1" dirty="0">
                <a:latin typeface="Twinkl Cursive Looped" panose="02000000000000000000" pitchFamily="2" charset="0"/>
              </a:rPr>
              <a:t>bicycle</a:t>
            </a:r>
            <a:r>
              <a:rPr lang="en-GB" sz="3200" dirty="0">
                <a:latin typeface="Twinkl Cursive Looped" panose="02000000000000000000" pitchFamily="2" charset="0"/>
              </a:rPr>
              <a:t> to the </a:t>
            </a:r>
            <a:r>
              <a:rPr lang="en-GB" sz="3200" b="1" dirty="0">
                <a:latin typeface="Twinkl Cursive Looped" panose="02000000000000000000" pitchFamily="2" charset="0"/>
              </a:rPr>
              <a:t>library</a:t>
            </a:r>
            <a:r>
              <a:rPr lang="en-GB" sz="3200" dirty="0">
                <a:latin typeface="Twinkl Cursive Looped" panose="02000000000000000000" pitchFamily="2" charset="0"/>
              </a:rPr>
              <a:t>. </a:t>
            </a:r>
          </a:p>
          <a:p>
            <a:r>
              <a:rPr lang="en-GB" sz="3200" dirty="0">
                <a:latin typeface="Twinkl Cursive Looped" panose="02000000000000000000" pitchFamily="2" charset="0"/>
              </a:rPr>
              <a:t>The </a:t>
            </a:r>
            <a:r>
              <a:rPr lang="en-GB" sz="3200" b="1" dirty="0">
                <a:latin typeface="Twinkl Cursive Looped" panose="02000000000000000000" pitchFamily="2" charset="0"/>
              </a:rPr>
              <a:t>bridal</a:t>
            </a:r>
            <a:r>
              <a:rPr lang="en-GB" sz="3200" dirty="0">
                <a:latin typeface="Twinkl Cursive Looped" panose="02000000000000000000" pitchFamily="2" charset="0"/>
              </a:rPr>
              <a:t> party walked up the </a:t>
            </a:r>
            <a:r>
              <a:rPr lang="en-GB" sz="3200" b="1" dirty="0">
                <a:latin typeface="Twinkl Cursive Looped" panose="02000000000000000000" pitchFamily="2" charset="0"/>
              </a:rPr>
              <a:t>aisle</a:t>
            </a:r>
            <a:r>
              <a:rPr lang="en-GB" sz="3200" dirty="0">
                <a:latin typeface="Twinkl Cursive Looped" panose="02000000000000000000" pitchFamily="2" charset="0"/>
              </a:rPr>
              <a:t>. </a:t>
            </a:r>
          </a:p>
          <a:p>
            <a:r>
              <a:rPr lang="en-GB" sz="3200" b="1" dirty="0">
                <a:latin typeface="Twinkl Cursive Looped" panose="02000000000000000000" pitchFamily="2" charset="0"/>
              </a:rPr>
              <a:t>Thyme</a:t>
            </a:r>
            <a:r>
              <a:rPr lang="en-GB" sz="3200" dirty="0">
                <a:latin typeface="Twinkl Cursive Looped" panose="02000000000000000000" pitchFamily="2" charset="0"/>
              </a:rPr>
              <a:t> is a herb. </a:t>
            </a:r>
          </a:p>
          <a:p>
            <a:r>
              <a:rPr lang="en-GB" sz="3200" dirty="0">
                <a:latin typeface="Twinkl Cursive Looped" panose="02000000000000000000" pitchFamily="2" charset="0"/>
              </a:rPr>
              <a:t>A horse can wear a </a:t>
            </a:r>
            <a:r>
              <a:rPr lang="en-GB" sz="3200" b="1" dirty="0">
                <a:latin typeface="Twinkl Cursive Looped" panose="02000000000000000000" pitchFamily="2" charset="0"/>
              </a:rPr>
              <a:t>bridle</a:t>
            </a:r>
            <a:r>
              <a:rPr lang="en-GB" sz="3200" dirty="0">
                <a:latin typeface="Twinkl Cursive Looped" panose="02000000000000000000" pitchFamily="2" charset="0"/>
              </a:rPr>
              <a:t>. </a:t>
            </a:r>
          </a:p>
          <a:p>
            <a:r>
              <a:rPr lang="en-GB" sz="3200" dirty="0">
                <a:latin typeface="Twinkl Cursive Looped" panose="02000000000000000000" pitchFamily="2" charset="0"/>
              </a:rPr>
              <a:t>The </a:t>
            </a:r>
            <a:r>
              <a:rPr lang="en-GB" sz="3200" b="1" dirty="0">
                <a:latin typeface="Twinkl Cursive Looped" panose="02000000000000000000" pitchFamily="2" charset="0"/>
              </a:rPr>
              <a:t>height</a:t>
            </a:r>
            <a:r>
              <a:rPr lang="en-GB" sz="3200" dirty="0">
                <a:latin typeface="Twinkl Cursive Looped" panose="02000000000000000000" pitchFamily="2" charset="0"/>
              </a:rPr>
              <a:t> of the tree was measured to </a:t>
            </a:r>
            <a:r>
              <a:rPr lang="en-GB" sz="3200" b="1" dirty="0">
                <a:latin typeface="Twinkl Cursive Looped" panose="02000000000000000000" pitchFamily="2" charset="0"/>
              </a:rPr>
              <a:t>analyse</a:t>
            </a:r>
            <a:r>
              <a:rPr lang="en-GB" sz="3200" dirty="0">
                <a:latin typeface="Twinkl Cursive Looped" panose="02000000000000000000" pitchFamily="2" charset="0"/>
              </a:rPr>
              <a:t> its growth. </a:t>
            </a:r>
          </a:p>
          <a:p>
            <a:r>
              <a:rPr lang="en-GB" sz="3200" dirty="0">
                <a:latin typeface="Twinkl Cursive Looped" panose="02000000000000000000" pitchFamily="2" charset="0"/>
              </a:rPr>
              <a:t>Some poems </a:t>
            </a:r>
            <a:r>
              <a:rPr lang="en-GB" sz="3200" b="1" dirty="0">
                <a:latin typeface="Twinkl Cursive Looped" panose="02000000000000000000" pitchFamily="2" charset="0"/>
              </a:rPr>
              <a:t>rhyme</a:t>
            </a:r>
            <a:r>
              <a:rPr lang="en-GB" sz="3200" dirty="0">
                <a:latin typeface="Twinkl Cursive Looped" panose="02000000000000000000" pitchFamily="2" charset="0"/>
              </a:rPr>
              <a:t>. </a:t>
            </a:r>
          </a:p>
          <a:p>
            <a:r>
              <a:rPr lang="en-GB" sz="3200" b="1" dirty="0">
                <a:latin typeface="Twinkl Cursive Looped" panose="02000000000000000000" pitchFamily="2" charset="0"/>
              </a:rPr>
              <a:t>Stereotypes</a:t>
            </a:r>
            <a:r>
              <a:rPr lang="en-GB" sz="3200" dirty="0">
                <a:latin typeface="Twinkl Cursive Looped" panose="02000000000000000000" pitchFamily="2" charset="0"/>
              </a:rPr>
              <a:t> can be really damaging.</a:t>
            </a:r>
            <a:endParaRPr lang="en-GB" sz="32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Grapheme: </a:t>
            </a:r>
            <a:r>
              <a:rPr lang="en-GB" dirty="0" err="1" smtClean="0"/>
              <a:t>eigh</a:t>
            </a:r>
            <a:r>
              <a:rPr lang="en-GB" dirty="0" smtClean="0"/>
              <a:t> , y-e, </a:t>
            </a:r>
            <a:r>
              <a:rPr lang="en-GB" dirty="0" err="1" smtClean="0"/>
              <a:t>ais</a:t>
            </a:r>
            <a:r>
              <a:rPr lang="en-GB" dirty="0" smtClean="0"/>
              <a:t> , </a:t>
            </a:r>
            <a:r>
              <a:rPr lang="en-GB" dirty="0" err="1" smtClean="0"/>
              <a:t>i</a:t>
            </a:r>
            <a:r>
              <a:rPr lang="en-GB" dirty="0" smtClean="0"/>
              <a:t>   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08662"/>
              </p:ext>
            </p:extLst>
          </p:nvPr>
        </p:nvGraphicFramePr>
        <p:xfrm>
          <a:off x="293497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eigh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78248"/>
              </p:ext>
            </p:extLst>
          </p:nvPr>
        </p:nvGraphicFramePr>
        <p:xfrm>
          <a:off x="503809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y-e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55841"/>
              </p:ext>
            </p:extLst>
          </p:nvPr>
        </p:nvGraphicFramePr>
        <p:xfrm>
          <a:off x="714121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ais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86019"/>
              </p:ext>
            </p:extLst>
          </p:nvPr>
        </p:nvGraphicFramePr>
        <p:xfrm>
          <a:off x="924433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896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Spelling: sound analysis and handwriting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1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Compliment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Profit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Grapheme: </a:t>
            </a:r>
            <a:r>
              <a:rPr lang="en-GB" dirty="0" err="1" smtClean="0"/>
              <a:t>eigh</a:t>
            </a:r>
            <a:r>
              <a:rPr lang="en-GB" dirty="0" smtClean="0"/>
              <a:t> , y-e, </a:t>
            </a:r>
            <a:r>
              <a:rPr lang="en-GB" dirty="0" err="1" smtClean="0"/>
              <a:t>ais</a:t>
            </a:r>
            <a:r>
              <a:rPr lang="en-GB" dirty="0" smtClean="0"/>
              <a:t> , </a:t>
            </a:r>
            <a:r>
              <a:rPr lang="en-GB" dirty="0" err="1" smtClean="0"/>
              <a:t>i</a:t>
            </a:r>
            <a:r>
              <a:rPr lang="en-GB" dirty="0" smtClean="0"/>
              <a:t>   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3497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eigh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03809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y-e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14121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ais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24433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6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(ai, ay and a-e)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D2F7-BB08-4162-8300-99301FA2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62F5-F8E6-4D01-97E0-27FEB978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I might </a:t>
            </a:r>
            <a:r>
              <a:rPr lang="en-GB" b="1" dirty="0">
                <a:latin typeface="Twinkl Cursive Looped" panose="02000000000000000000" pitchFamily="2" charset="0"/>
              </a:rPr>
              <a:t>b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i</a:t>
            </a:r>
            <a:r>
              <a:rPr lang="en-GB" b="1" dirty="0">
                <a:latin typeface="Twinkl Cursive Looped" panose="02000000000000000000" pitchFamily="2" charset="0"/>
              </a:rPr>
              <a:t>cycle</a:t>
            </a:r>
            <a:r>
              <a:rPr lang="en-GB" dirty="0">
                <a:latin typeface="Twinkl Cursive Looped" panose="02000000000000000000" pitchFamily="2" charset="0"/>
              </a:rPr>
              <a:t> to the </a:t>
            </a:r>
            <a:r>
              <a:rPr lang="en-GB" b="1" dirty="0">
                <a:latin typeface="Twinkl Cursive Looped" panose="02000000000000000000" pitchFamily="2" charset="0"/>
              </a:rPr>
              <a:t>l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i</a:t>
            </a:r>
            <a:r>
              <a:rPr lang="en-GB" b="1" dirty="0">
                <a:latin typeface="Twinkl Cursive Looped" panose="02000000000000000000" pitchFamily="2" charset="0"/>
              </a:rPr>
              <a:t>brary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" panose="02000000000000000000" pitchFamily="2" charset="0"/>
              </a:rPr>
              <a:t>The </a:t>
            </a:r>
            <a:r>
              <a:rPr lang="en-GB" b="1" dirty="0">
                <a:latin typeface="Twinkl Cursive Looped" panose="02000000000000000000" pitchFamily="2" charset="0"/>
              </a:rPr>
              <a:t>br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i</a:t>
            </a:r>
            <a:r>
              <a:rPr lang="en-GB" b="1" dirty="0">
                <a:latin typeface="Twinkl Cursive Looped" panose="02000000000000000000" pitchFamily="2" charset="0"/>
              </a:rPr>
              <a:t>dal</a:t>
            </a:r>
            <a:r>
              <a:rPr lang="en-GB" dirty="0">
                <a:latin typeface="Twinkl Cursive Looped" panose="02000000000000000000" pitchFamily="2" charset="0"/>
              </a:rPr>
              <a:t> party walked up the 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ais</a:t>
            </a:r>
            <a:r>
              <a:rPr lang="en-GB" b="1" dirty="0">
                <a:latin typeface="Twinkl Cursive Looped" panose="02000000000000000000" pitchFamily="2" charset="0"/>
              </a:rPr>
              <a:t>le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winkl Cursive Looped" panose="02000000000000000000" pitchFamily="2" charset="0"/>
              </a:rPr>
              <a:t>Th</a:t>
            </a:r>
            <a:r>
              <a:rPr lang="en-GB" b="1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GB" b="1" dirty="0" smtClean="0">
                <a:latin typeface="Twinkl Cursive Looped" panose="02000000000000000000" pitchFamily="2" charset="0"/>
              </a:rPr>
              <a:t>m</a:t>
            </a:r>
            <a:r>
              <a:rPr lang="en-GB" b="1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r>
              <a:rPr lang="en-GB" dirty="0">
                <a:latin typeface="Twinkl Cursive Looped" panose="02000000000000000000" pitchFamily="2" charset="0"/>
              </a:rPr>
              <a:t>is a herb. 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" panose="02000000000000000000" pitchFamily="2" charset="0"/>
              </a:rPr>
              <a:t>A </a:t>
            </a:r>
            <a:r>
              <a:rPr lang="en-GB" dirty="0">
                <a:latin typeface="Twinkl Cursive Looped" panose="02000000000000000000" pitchFamily="2" charset="0"/>
              </a:rPr>
              <a:t>horse can wear a </a:t>
            </a:r>
            <a:r>
              <a:rPr lang="en-GB" b="1" dirty="0">
                <a:latin typeface="Twinkl Cursive Looped" panose="02000000000000000000" pitchFamily="2" charset="0"/>
              </a:rPr>
              <a:t>br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i</a:t>
            </a:r>
            <a:r>
              <a:rPr lang="en-GB" b="1" dirty="0">
                <a:latin typeface="Twinkl Cursive Looped" panose="02000000000000000000" pitchFamily="2" charset="0"/>
              </a:rPr>
              <a:t>dle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" panose="02000000000000000000" pitchFamily="2" charset="0"/>
              </a:rPr>
              <a:t>The </a:t>
            </a:r>
            <a:r>
              <a:rPr lang="en-GB" b="1" dirty="0">
                <a:latin typeface="Twinkl Cursive Looped" panose="02000000000000000000" pitchFamily="2" charset="0"/>
              </a:rPr>
              <a:t>h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eigh</a:t>
            </a:r>
            <a:r>
              <a:rPr lang="en-GB" b="1" dirty="0">
                <a:latin typeface="Twinkl Cursive Looped" panose="02000000000000000000" pitchFamily="2" charset="0"/>
              </a:rPr>
              <a:t>t</a:t>
            </a:r>
            <a:r>
              <a:rPr lang="en-GB" dirty="0">
                <a:latin typeface="Twinkl Cursive Looped" panose="02000000000000000000" pitchFamily="2" charset="0"/>
              </a:rPr>
              <a:t> of the tree was measured to </a:t>
            </a:r>
            <a:r>
              <a:rPr lang="en-GB" b="1" dirty="0">
                <a:latin typeface="Twinkl Cursive Looped" panose="02000000000000000000" pitchFamily="2" charset="0"/>
              </a:rPr>
              <a:t>anal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GB" b="1" dirty="0">
                <a:latin typeface="Twinkl Cursive Looped" panose="02000000000000000000" pitchFamily="2" charset="0"/>
              </a:rPr>
              <a:t>s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GB" dirty="0">
                <a:latin typeface="Twinkl Cursive Looped" panose="02000000000000000000" pitchFamily="2" charset="0"/>
              </a:rPr>
              <a:t> its growth. 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" panose="02000000000000000000" pitchFamily="2" charset="0"/>
              </a:rPr>
              <a:t>Some </a:t>
            </a:r>
            <a:r>
              <a:rPr lang="en-GB" dirty="0">
                <a:latin typeface="Twinkl Cursive Looped" panose="02000000000000000000" pitchFamily="2" charset="0"/>
              </a:rPr>
              <a:t>poems </a:t>
            </a:r>
            <a:r>
              <a:rPr lang="en-GB" b="1" dirty="0">
                <a:latin typeface="Twinkl Cursive Looped" panose="02000000000000000000" pitchFamily="2" charset="0"/>
              </a:rPr>
              <a:t>rh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GB" b="1" dirty="0">
                <a:latin typeface="Twinkl Cursive Looped" panose="02000000000000000000" pitchFamily="2" charset="0"/>
              </a:rPr>
              <a:t>m</a:t>
            </a: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winkl Cursive Looped" panose="02000000000000000000" pitchFamily="2" charset="0"/>
              </a:rPr>
              <a:t>Stereot</a:t>
            </a:r>
            <a:r>
              <a:rPr lang="en-GB" b="1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GB" b="1" dirty="0" smtClean="0">
                <a:latin typeface="Twinkl Cursive Looped" panose="02000000000000000000" pitchFamily="2" charset="0"/>
              </a:rPr>
              <a:t>p</a:t>
            </a:r>
            <a:r>
              <a:rPr lang="en-GB" b="1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GB" b="1" dirty="0" smtClean="0">
                <a:latin typeface="Twinkl Cursive Looped" panose="02000000000000000000" pitchFamily="2" charset="0"/>
              </a:rPr>
              <a:t>s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r>
              <a:rPr lang="en-GB" dirty="0">
                <a:latin typeface="Twinkl Cursive Looped" panose="02000000000000000000" pitchFamily="2" charset="0"/>
              </a:rPr>
              <a:t>can be really damaging.</a:t>
            </a:r>
            <a:endParaRPr lang="en-GB" sz="40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10159</TotalTime>
  <Words>310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 Cursive Looped</vt:lpstr>
      <vt:lpstr>Office Theme</vt:lpstr>
      <vt:lpstr>Spelling week 4</vt:lpstr>
      <vt:lpstr>Spelling week words</vt:lpstr>
      <vt:lpstr>PowerPoint Presentation</vt:lpstr>
      <vt:lpstr>Phoneme: i Grapheme: eigh , y-e, ais , i     Sort the words on your table into the different groups</vt:lpstr>
      <vt:lpstr>Spellings: partner test</vt:lpstr>
      <vt:lpstr>Spelling: sound analysis and handwriting</vt:lpstr>
      <vt:lpstr>Phoneme: i Grapheme: eigh , y-e, ais , i     Sort the words on your table into the different groups</vt:lpstr>
      <vt:lpstr>Spellings: Test: Adult led</vt:lpstr>
      <vt:lpstr>Spelling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Kirsten Rainbow</cp:lastModifiedBy>
  <cp:revision>19</cp:revision>
  <dcterms:created xsi:type="dcterms:W3CDTF">2021-11-04T14:23:22Z</dcterms:created>
  <dcterms:modified xsi:type="dcterms:W3CDTF">2023-01-13T07:54:03Z</dcterms:modified>
</cp:coreProperties>
</file>