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26/02/2024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 smtClean="0"/>
              <a:t>1</a:t>
            </a:r>
            <a:r>
              <a:rPr lang="en-GB" dirty="0"/>
              <a:t/>
            </a:r>
            <a:br>
              <a:rPr lang="en-GB" dirty="0"/>
            </a:br>
            <a:r>
              <a:rPr lang="en-GB"/>
              <a:t>Spring </a:t>
            </a:r>
            <a:r>
              <a:rPr lang="en-GB" smtClean="0"/>
              <a:t>2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</a:t>
            </a:r>
            <a:r>
              <a:rPr lang="en-GB" dirty="0" smtClean="0"/>
              <a:t>:</a:t>
            </a:r>
            <a:r>
              <a:rPr lang="en-GB" dirty="0"/>
              <a:t>/ü</a:t>
            </a:r>
            <a:r>
              <a:rPr lang="en-GB" dirty="0" smtClean="0"/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GB" dirty="0"/>
              <a:t>/ü</a:t>
            </a:r>
            <a:r>
              <a:rPr lang="en-GB" dirty="0" smtClean="0"/>
              <a:t>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oo</a:t>
            </a:r>
            <a:r>
              <a:rPr lang="en-GB" dirty="0"/>
              <a:t>, o, </a:t>
            </a:r>
            <a:r>
              <a:rPr lang="en-GB" dirty="0" err="1"/>
              <a:t>ough</a:t>
            </a:r>
            <a:r>
              <a:rPr lang="en-GB" dirty="0"/>
              <a:t>, </a:t>
            </a:r>
            <a:r>
              <a:rPr lang="en-GB" dirty="0" err="1" smtClean="0"/>
              <a:t>ou</a:t>
            </a:r>
            <a:r>
              <a:rPr lang="en-GB" dirty="0" smtClean="0"/>
              <a:t> and </a:t>
            </a:r>
            <a:r>
              <a:rPr lang="en-GB" dirty="0" err="1" smtClean="0"/>
              <a:t>ui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74457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oo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winkl Cursive Looped" panose="02000000000000000000" pitchFamily="2" charset="0"/>
                        </a:rPr>
                        <a:t>o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ough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latin typeface="Twinkl Cursive Looped" panose="02000000000000000000" pitchFamily="2" charset="0"/>
                        </a:rPr>
                        <a:t>ou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56963"/>
              </p:ext>
            </p:extLst>
          </p:nvPr>
        </p:nvGraphicFramePr>
        <p:xfrm>
          <a:off x="8391525" y="2777066"/>
          <a:ext cx="1625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181156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winkl Cursive Looped" panose="02000000000000000000" pitchFamily="2" charset="0"/>
                        </a:rPr>
                        <a:t>ui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2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6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463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01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02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65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 smtClean="0"/>
              <a:t>loose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through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whose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group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fruit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cruise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youth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lose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b="1" dirty="0" smtClean="0">
                <a:solidFill>
                  <a:srgbClr val="FF0000"/>
                </a:solidFill>
              </a:rPr>
              <a:t>February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believe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loose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cruise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</a:t>
            </a:r>
            <a:r>
              <a:rPr lang="en-GB" dirty="0"/>
              <a:t>Phoneme: /ü/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oo</a:t>
            </a:r>
            <a:r>
              <a:rPr lang="en-GB" dirty="0"/>
              <a:t>, o, </a:t>
            </a:r>
            <a:r>
              <a:rPr lang="en-GB" dirty="0" err="1"/>
              <a:t>ough</a:t>
            </a:r>
            <a:r>
              <a:rPr lang="en-GB" dirty="0"/>
              <a:t>, </a:t>
            </a:r>
            <a:r>
              <a:rPr lang="en-GB" dirty="0" err="1"/>
              <a:t>ou</a:t>
            </a:r>
            <a:r>
              <a:rPr lang="en-GB" dirty="0"/>
              <a:t> and </a:t>
            </a:r>
            <a:r>
              <a:rPr lang="en-GB" dirty="0" err="1"/>
              <a:t>ui</a:t>
            </a:r>
            <a:r>
              <a:rPr lang="en-GB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 smtClean="0"/>
              <a:t>loose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through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whose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group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fruit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cruise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youth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lose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b="1" dirty="0" smtClean="0">
                <a:solidFill>
                  <a:srgbClr val="FF0000"/>
                </a:solidFill>
              </a:rPr>
              <a:t>February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believe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81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it-IT" dirty="0" smtClean="0"/>
              <a:t>oo, o, ough, ou and ui</a:t>
            </a:r>
            <a:endParaRPr lang="it-IT" dirty="0" smtClean="0"/>
          </a:p>
          <a:p>
            <a:pPr marL="0" lvl="0" indent="0" algn="ctr">
              <a:buNone/>
            </a:pPr>
            <a:r>
              <a:rPr lang="en-GB" dirty="0" smtClean="0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346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1 Spring 2</vt:lpstr>
      <vt:lpstr>Monday – Sound of the week: Phoneme: /ü/ Written: Grapheme – oo, o, ough, ou and ui   Sort the words into the different groups</vt:lpstr>
      <vt:lpstr>This weeks words: loose through whose group fruit cruise youth lose Statutory words (Y3/4) February believe    </vt:lpstr>
      <vt:lpstr>Tuesday - Spellings: partner test</vt:lpstr>
      <vt:lpstr>Wednesday - Spelling: sound analysis (sound buttons)</vt:lpstr>
      <vt:lpstr>Thursday - Sound of the week: Phoneme: /ü/ Written: Grapheme – oo, o, ough, ou and ui   Copy the words into your handwriting books – neatly and correctly – underline your sounds in your spelling words</vt:lpstr>
      <vt:lpstr>This weeks words: loose through whose group fruit cruise youth lose Statutory words (Y3/4) February believe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66</cp:revision>
  <dcterms:created xsi:type="dcterms:W3CDTF">2021-11-04T14:23:22Z</dcterms:created>
  <dcterms:modified xsi:type="dcterms:W3CDTF">2024-02-26T13:55:41Z</dcterms:modified>
</cp:coreProperties>
</file>