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5" r:id="rId5"/>
    <p:sldId id="263" r:id="rId6"/>
    <p:sldId id="282" r:id="rId7"/>
    <p:sldId id="258" r:id="rId8"/>
    <p:sldId id="266" r:id="rId9"/>
    <p:sldId id="259" r:id="rId10"/>
    <p:sldId id="267" r:id="rId11"/>
    <p:sldId id="268" r:id="rId12"/>
    <p:sldId id="269" r:id="rId13"/>
    <p:sldId id="270" r:id="rId14"/>
    <p:sldId id="279" r:id="rId15"/>
    <p:sldId id="280" r:id="rId16"/>
    <p:sldId id="271" r:id="rId17"/>
    <p:sldId id="272" r:id="rId18"/>
    <p:sldId id="281" r:id="rId19"/>
    <p:sldId id="274" r:id="rId20"/>
    <p:sldId id="275" r:id="rId21"/>
    <p:sldId id="260" r:id="rId22"/>
    <p:sldId id="276" r:id="rId23"/>
    <p:sldId id="261" r:id="rId24"/>
    <p:sldId id="273" r:id="rId25"/>
    <p:sldId id="262" r:id="rId26"/>
    <p:sldId id="277" r:id="rId27"/>
    <p:sldId id="278" r:id="rId28"/>
    <p:sldId id="283" r:id="rId29"/>
    <p:sldId id="284" r:id="rId30"/>
    <p:sldId id="285" r:id="rId31"/>
    <p:sldId id="28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15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BE4F133-E54A-4CB2-B63E-2D8AF19023FC}" type="datetimeFigureOut">
              <a:rPr lang="en-GB" smtClean="0"/>
              <a:t>18/11/2021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3798386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E4F133-E54A-4CB2-B63E-2D8AF19023FC}" type="datetimeFigureOut">
              <a:rPr lang="en-GB" smtClean="0"/>
              <a:t>18/11/2021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362835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E4F133-E54A-4CB2-B63E-2D8AF19023FC}" type="datetimeFigureOut">
              <a:rPr lang="en-GB" smtClean="0"/>
              <a:t>18/11/2021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292134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E4F133-E54A-4CB2-B63E-2D8AF19023FC}" type="datetimeFigureOut">
              <a:rPr lang="en-GB" smtClean="0"/>
              <a:t>18/11/2021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1308588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F133-E54A-4CB2-B63E-2D8AF19023FC}" type="datetimeFigureOut">
              <a:rPr lang="en-GB" smtClean="0"/>
              <a:t>18/11/2021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64091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BE4F133-E54A-4CB2-B63E-2D8AF19023FC}" type="datetimeFigureOut">
              <a:rPr lang="en-GB" smtClean="0"/>
              <a:t>18/11/2021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1803061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BE4F133-E54A-4CB2-B63E-2D8AF19023FC}" type="datetimeFigureOut">
              <a:rPr lang="en-GB" smtClean="0"/>
              <a:t>18/11/2021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4074231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BE4F133-E54A-4CB2-B63E-2D8AF19023FC}" type="datetimeFigureOut">
              <a:rPr lang="en-GB" smtClean="0"/>
              <a:t>18/11/2021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114225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E4F133-E54A-4CB2-B63E-2D8AF19023FC}" type="datetimeFigureOut">
              <a:rPr lang="en-GB" smtClean="0"/>
              <a:t>18/11/2021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101328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E4F133-E54A-4CB2-B63E-2D8AF19023FC}" type="datetimeFigureOut">
              <a:rPr lang="en-GB" smtClean="0"/>
              <a:t>18/11/2021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2078699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E4F133-E54A-4CB2-B63E-2D8AF19023FC}" type="datetimeFigureOut">
              <a:rPr lang="en-GB" smtClean="0"/>
              <a:t>18/11/2021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BA1C8E-AF48-4B1A-B9B8-1BE25ECC6043}" type="slidenum">
              <a:rPr lang="en-GB" smtClean="0"/>
              <a:t>‹#›</a:t>
            </a:fld>
            <a:endParaRPr lang="en-GB"/>
          </a:p>
        </p:txBody>
      </p:sp>
    </p:spTree>
    <p:extLst>
      <p:ext uri="{BB962C8B-B14F-4D97-AF65-F5344CB8AC3E}">
        <p14:creationId xmlns:p14="http://schemas.microsoft.com/office/powerpoint/2010/main" val="386405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F133-E54A-4CB2-B63E-2D8AF19023FC}" type="datetimeFigureOut">
              <a:rPr lang="en-GB" smtClean="0"/>
              <a:t>18/11/2021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A1C8E-AF48-4B1A-B9B8-1BE25ECC6043}" type="slidenum">
              <a:rPr lang="en-GB" smtClean="0"/>
              <a:t>‹#›</a:t>
            </a:fld>
            <a:endParaRPr lang="en-GB"/>
          </a:p>
        </p:txBody>
      </p:sp>
    </p:spTree>
    <p:extLst>
      <p:ext uri="{BB962C8B-B14F-4D97-AF65-F5344CB8AC3E}">
        <p14:creationId xmlns:p14="http://schemas.microsoft.com/office/powerpoint/2010/main" val="1588977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8" descr="The Mou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57" y="-5642"/>
            <a:ext cx="8298086" cy="50812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0" y="5075566"/>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B050"/>
                </a:solidFill>
                <a:effectLst/>
                <a:latin typeface="Cooper Black" pitchFamily="18" charset="0"/>
                <a:cs typeface="Arial" pitchFamily="34" charset="0"/>
              </a:rPr>
              <a:t>Charles Darwin was born in this house, The Mount, near Shrewsbury, Shropshire, England on 12 February 1809. </a:t>
            </a:r>
            <a:r>
              <a:rPr lang="en-GB" altLang="en-US" sz="2800" dirty="0">
                <a:solidFill>
                  <a:srgbClr val="00B050"/>
                </a:solidFill>
                <a:latin typeface="Cooper Black" pitchFamily="18" charset="0"/>
                <a:cs typeface="Arial" pitchFamily="34" charset="0"/>
              </a:rPr>
              <a:t>He was the son of Robert </a:t>
            </a:r>
            <a:r>
              <a:rPr lang="en-GB" altLang="en-US" sz="2800" dirty="0" err="1">
                <a:solidFill>
                  <a:srgbClr val="00B050"/>
                </a:solidFill>
                <a:latin typeface="Cooper Black" pitchFamily="18" charset="0"/>
                <a:cs typeface="Arial" pitchFamily="34" charset="0"/>
              </a:rPr>
              <a:t>Waring</a:t>
            </a:r>
            <a:r>
              <a:rPr lang="en-GB" altLang="en-US" sz="2800" dirty="0">
                <a:solidFill>
                  <a:srgbClr val="00B050"/>
                </a:solidFill>
                <a:latin typeface="Cooper Black" pitchFamily="18" charset="0"/>
                <a:cs typeface="Arial" pitchFamily="34" charset="0"/>
              </a:rPr>
              <a:t> Darwin and Susannah Wedgwood. </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84847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4434822"/>
            <a:ext cx="915299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During his time at Cambridge he realised his passion for geology (rocks) and botany (plants). He met Professor </a:t>
            </a:r>
            <a:r>
              <a:rPr lang="en-GB" altLang="en-US" sz="2800" dirty="0" err="1">
                <a:solidFill>
                  <a:srgbClr val="00B050"/>
                </a:solidFill>
                <a:latin typeface="Cooper Black" pitchFamily="18" charset="0"/>
                <a:cs typeface="Arial" pitchFamily="34" charset="0"/>
              </a:rPr>
              <a:t>Henslow</a:t>
            </a:r>
            <a:r>
              <a:rPr lang="en-GB" altLang="en-US" sz="2800" dirty="0">
                <a:solidFill>
                  <a:srgbClr val="00B050"/>
                </a:solidFill>
                <a:latin typeface="Cooper Black" pitchFamily="18" charset="0"/>
                <a:cs typeface="Arial" pitchFamily="34" charset="0"/>
              </a:rPr>
              <a:t> and Professor Sedgwick who helped him to study. Darwin ranked 10</a:t>
            </a:r>
            <a:r>
              <a:rPr lang="en-GB" altLang="en-US" sz="2800" baseline="30000" dirty="0">
                <a:solidFill>
                  <a:srgbClr val="00B050"/>
                </a:solidFill>
                <a:latin typeface="Cooper Black" pitchFamily="18" charset="0"/>
                <a:cs typeface="Arial" pitchFamily="34" charset="0"/>
              </a:rPr>
              <a:t>th</a:t>
            </a:r>
            <a:r>
              <a:rPr lang="en-GB" altLang="en-US" sz="2800" dirty="0">
                <a:solidFill>
                  <a:srgbClr val="00B050"/>
                </a:solidFill>
                <a:latin typeface="Cooper Black" pitchFamily="18" charset="0"/>
                <a:cs typeface="Arial" pitchFamily="34" charset="0"/>
              </a:rPr>
              <a:t> out of 178 people in his final exams!</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1266" name="Picture 2" descr="http://darwin2009.christs.cam.ac.uk/FirstCourt.jpg"/>
          <p:cNvPicPr>
            <a:picLocks noChangeAspect="1" noChangeArrowheads="1"/>
          </p:cNvPicPr>
          <p:nvPr/>
        </p:nvPicPr>
        <p:blipFill rotWithShape="1">
          <a:blip r:embed="rId2">
            <a:extLst>
              <a:ext uri="{28A0092B-C50C-407E-A947-70E740481C1C}">
                <a14:useLocalDpi xmlns:a14="http://schemas.microsoft.com/office/drawing/2010/main" val="0"/>
              </a:ext>
            </a:extLst>
          </a:blip>
          <a:srcRect t="14196" b="16881"/>
          <a:stretch/>
        </p:blipFill>
        <p:spPr bwMode="auto">
          <a:xfrm>
            <a:off x="-12714" y="0"/>
            <a:ext cx="9128929" cy="439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934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4611231"/>
            <a:ext cx="915299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In 1831, aged 22, </a:t>
            </a:r>
            <a:r>
              <a:rPr lang="en-GB" altLang="en-US" sz="2800" dirty="0" err="1">
                <a:solidFill>
                  <a:srgbClr val="00B050"/>
                </a:solidFill>
                <a:latin typeface="Cooper Black" pitchFamily="18" charset="0"/>
                <a:cs typeface="Arial" pitchFamily="34" charset="0"/>
              </a:rPr>
              <a:t>Henslow</a:t>
            </a:r>
            <a:r>
              <a:rPr lang="en-GB" altLang="en-US" sz="2800" dirty="0">
                <a:solidFill>
                  <a:srgbClr val="00B050"/>
                </a:solidFill>
                <a:latin typeface="Cooper Black" pitchFamily="18" charset="0"/>
                <a:cs typeface="Arial" pitchFamily="34" charset="0"/>
              </a:rPr>
              <a:t> offered Darwin a 5 year voyage on the HMS Beagle (a naval survey ship) which was responsible for mapping coastlines. Darwin wanted to collect evidence and carry out detailed research.</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http://s3.amazonaws.com/rapgenius/HMS%20Beagle%20in%20Sydney%20Harbour%201838.jpg"/>
          <p:cNvPicPr/>
          <p:nvPr/>
        </p:nvPicPr>
        <p:blipFill rotWithShape="1">
          <a:blip r:embed="rId2">
            <a:extLst>
              <a:ext uri="{28A0092B-C50C-407E-A947-70E740481C1C}">
                <a14:useLocalDpi xmlns:a14="http://schemas.microsoft.com/office/drawing/2010/main" val="0"/>
              </a:ext>
            </a:extLst>
          </a:blip>
          <a:srcRect t="8030" b="5108"/>
          <a:stretch/>
        </p:blipFill>
        <p:spPr bwMode="auto">
          <a:xfrm>
            <a:off x="0" y="0"/>
            <a:ext cx="9144000" cy="46112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8533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5042118"/>
            <a:ext cx="915299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He was stunned by how small the vessel was however it did have a library! He slept in a hammock and was often sea sick for days at a time.</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http://s3.amazonaws.com/rapgenius/HMS%20Beagle%20in%20Sydney%20Harbour%201838.jpg"/>
          <p:cNvPicPr/>
          <p:nvPr/>
        </p:nvPicPr>
        <p:blipFill rotWithShape="1">
          <a:blip r:embed="rId2">
            <a:extLst>
              <a:ext uri="{28A0092B-C50C-407E-A947-70E740481C1C}">
                <a14:useLocalDpi xmlns:a14="http://schemas.microsoft.com/office/drawing/2010/main" val="0"/>
              </a:ext>
            </a:extLst>
          </a:blip>
          <a:srcRect t="8030" b="5108"/>
          <a:stretch/>
        </p:blipFill>
        <p:spPr bwMode="auto">
          <a:xfrm>
            <a:off x="0" y="0"/>
            <a:ext cx="9144000" cy="46112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1529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5042119"/>
            <a:ext cx="915299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On the voyage he visited many countries including: Brazil, Chile, Australia, Falkland Islands, South Africa and the Galapagos Islands (where he spent most of his time).</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6" name="Picture 5" descr="https://campus.digication.com/files/M45dca6889bd01.jpg"/>
          <p:cNvPicPr/>
          <p:nvPr/>
        </p:nvPicPr>
        <p:blipFill rotWithShape="1">
          <a:blip r:embed="rId2">
            <a:extLst>
              <a:ext uri="{28A0092B-C50C-407E-A947-70E740481C1C}">
                <a14:useLocalDpi xmlns:a14="http://schemas.microsoft.com/office/drawing/2010/main" val="0"/>
              </a:ext>
            </a:extLst>
          </a:blip>
          <a:srcRect t="10507"/>
          <a:stretch/>
        </p:blipFill>
        <p:spPr bwMode="auto">
          <a:xfrm>
            <a:off x="0" y="-13303"/>
            <a:ext cx="9144000" cy="50554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434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4180344"/>
            <a:ext cx="915299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2800" dirty="0">
                <a:solidFill>
                  <a:srgbClr val="00B050"/>
                </a:solidFill>
                <a:latin typeface="Cooper Black" panose="0208090404030B020404" pitchFamily="18" charset="0"/>
              </a:rPr>
              <a:t>Whilst on the Galapagos Islands, Darwin and his men saw giant Galapagos tortoises. During their trip they rode them like horses and shot 18 of them to use as meat. It wasn’t until much later that Darwin recognised their importance in his work with natural selection. </a:t>
            </a:r>
            <a:endParaRPr lang="en-GB" sz="2800" dirty="0">
              <a:solidFill>
                <a:srgbClr val="00B050"/>
              </a:solidFill>
              <a:effectLst/>
              <a:latin typeface="Cooper Black" panose="0208090404030B020404" pitchFamily="18" charset="0"/>
            </a:endParaRPr>
          </a:p>
        </p:txBody>
      </p:sp>
      <p:pic>
        <p:nvPicPr>
          <p:cNvPr id="5" name="Picture 4" descr="http://cdn.c.photoshelter.com/img-get/I0000xTvu2ORc7bs/s/900/900/Giant-Tortoise-Doing-Yoga-20070611.jpg"/>
          <p:cNvPicPr/>
          <p:nvPr/>
        </p:nvPicPr>
        <p:blipFill rotWithShape="1">
          <a:blip r:embed="rId2" cstate="print">
            <a:extLst>
              <a:ext uri="{28A0092B-C50C-407E-A947-70E740481C1C}">
                <a14:useLocalDpi xmlns:a14="http://schemas.microsoft.com/office/drawing/2010/main" val="0"/>
              </a:ext>
            </a:extLst>
          </a:blip>
          <a:srcRect l="12624"/>
          <a:stretch/>
        </p:blipFill>
        <p:spPr bwMode="auto">
          <a:xfrm>
            <a:off x="0" y="0"/>
            <a:ext cx="4572000" cy="3284984"/>
          </a:xfrm>
          <a:prstGeom prst="rect">
            <a:avLst/>
          </a:prstGeom>
          <a:noFill/>
          <a:ln>
            <a:noFill/>
          </a:ln>
          <a:extLst>
            <a:ext uri="{53640926-AAD7-44D8-BBD7-CCE9431645EC}">
              <a14:shadowObscured xmlns:a14="http://schemas.microsoft.com/office/drawing/2010/main"/>
            </a:ext>
          </a:extLst>
        </p:spPr>
      </p:pic>
      <p:pic>
        <p:nvPicPr>
          <p:cNvPr id="7" name="Picture 6" descr="http://3219a2.medialib.glogster.com/media/9d/9d93df49a4fd7bace6fb103f13e139178703e7fb89aea6a3ca8629977dbf56ac/darwin1-jpg.jpg"/>
          <p:cNvPicPr/>
          <p:nvPr/>
        </p:nvPicPr>
        <p:blipFill>
          <a:blip r:embed="rId3">
            <a:extLst>
              <a:ext uri="{28A0092B-C50C-407E-A947-70E740481C1C}">
                <a14:useLocalDpi xmlns:a14="http://schemas.microsoft.com/office/drawing/2010/main" val="0"/>
              </a:ext>
            </a:extLst>
          </a:blip>
          <a:srcRect/>
          <a:stretch>
            <a:fillRect/>
          </a:stretch>
        </p:blipFill>
        <p:spPr bwMode="auto">
          <a:xfrm>
            <a:off x="4576495" y="0"/>
            <a:ext cx="4609461" cy="3284984"/>
          </a:xfrm>
          <a:prstGeom prst="rect">
            <a:avLst/>
          </a:prstGeom>
          <a:noFill/>
          <a:ln>
            <a:noFill/>
          </a:ln>
        </p:spPr>
      </p:pic>
    </p:spTree>
    <p:extLst>
      <p:ext uri="{BB962C8B-B14F-4D97-AF65-F5344CB8AC3E}">
        <p14:creationId xmlns:p14="http://schemas.microsoft.com/office/powerpoint/2010/main" val="1091190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18478" y="4646512"/>
            <a:ext cx="915299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2800" dirty="0">
                <a:solidFill>
                  <a:srgbClr val="00B050"/>
                </a:solidFill>
                <a:latin typeface="Cooper Black" panose="0208090404030B020404" pitchFamily="18" charset="0"/>
              </a:rPr>
              <a:t>One of his most well known theories – that of natural selection – was prompted by his discovery that each of the Galapagos Islands supported Finches with different beaks, adapted to the habitats and food sources available.</a:t>
            </a:r>
            <a:endParaRPr lang="en-GB" sz="2800" dirty="0">
              <a:solidFill>
                <a:srgbClr val="00B050"/>
              </a:solidFill>
              <a:effectLst/>
              <a:latin typeface="Cooper Black" panose="0208090404030B020404" pitchFamily="18" charset="0"/>
            </a:endParaRPr>
          </a:p>
        </p:txBody>
      </p:sp>
      <p:pic>
        <p:nvPicPr>
          <p:cNvPr id="6" name="Picture 5" descr="http://photos1.blogger.com/blogger/6448/1315/1600/finches.0.gif"/>
          <p:cNvPicPr/>
          <p:nvPr/>
        </p:nvPicPr>
        <p:blipFill>
          <a:blip r:embed="rId2">
            <a:extLst>
              <a:ext uri="{28A0092B-C50C-407E-A947-70E740481C1C}">
                <a14:useLocalDpi xmlns:a14="http://schemas.microsoft.com/office/drawing/2010/main" val="0"/>
              </a:ext>
            </a:extLst>
          </a:blip>
          <a:srcRect/>
          <a:stretch>
            <a:fillRect/>
          </a:stretch>
        </p:blipFill>
        <p:spPr bwMode="auto">
          <a:xfrm>
            <a:off x="1977206" y="443747"/>
            <a:ext cx="5233035" cy="3930015"/>
          </a:xfrm>
          <a:prstGeom prst="rect">
            <a:avLst/>
          </a:prstGeom>
          <a:noFill/>
          <a:ln>
            <a:noFill/>
          </a:ln>
        </p:spPr>
      </p:pic>
    </p:spTree>
    <p:extLst>
      <p:ext uri="{BB962C8B-B14F-4D97-AF65-F5344CB8AC3E}">
        <p14:creationId xmlns:p14="http://schemas.microsoft.com/office/powerpoint/2010/main" val="204973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6082" y="574688"/>
            <a:ext cx="4375207"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During his time on the Galapagos he found strange animals that had been seen no where else on Earth. Additionally, he found amazing fossils of 10 foot tall sloths and huge crow sized armadillos that provided the idea that life on Earth was very old.</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2290" name="Picture 2" descr="http://academic.emporia.edu/aberjame/ice/lec18/sloth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289" y="-14758"/>
            <a:ext cx="4756718" cy="687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18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4624368"/>
            <a:ext cx="915299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He arrived back in England on the 2</a:t>
            </a:r>
            <a:r>
              <a:rPr lang="en-GB" altLang="en-US" sz="2800" baseline="30000" dirty="0">
                <a:solidFill>
                  <a:srgbClr val="00B050"/>
                </a:solidFill>
                <a:latin typeface="Cooper Black" pitchFamily="18" charset="0"/>
                <a:cs typeface="Arial" pitchFamily="34" charset="0"/>
              </a:rPr>
              <a:t>nd</a:t>
            </a:r>
            <a:r>
              <a:rPr lang="en-GB" altLang="en-US" sz="2800" dirty="0">
                <a:solidFill>
                  <a:srgbClr val="00B050"/>
                </a:solidFill>
                <a:latin typeface="Cooper Black" pitchFamily="18" charset="0"/>
                <a:cs typeface="Arial" pitchFamily="34" charset="0"/>
              </a:rPr>
              <a:t> of October 1936. Immediately he returned to Cambridge to begin examining the specimens that he had sent back during his trip. He had also made over 300 sketches and 1000 notes!</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7410" name="Picture 2" descr="http://3.bp.blogspot.com/-2vLIFwQ-tH4/Ty8wiz_q8OI/AAAAAAAAA98/AZBqiNc3-4g/s640/DarwinSketch.articl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0"/>
            <a:ext cx="4320480" cy="469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020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8991" y="6149819"/>
            <a:ext cx="91529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He made over 300 sketches and 1000 notes!</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http://www.theburrow.co.nz/wp-content/uploads/2015/01/image-11.png"/>
          <p:cNvPicPr/>
          <p:nvPr/>
        </p:nvPicPr>
        <p:blipFill>
          <a:blip r:embed="rId2">
            <a:extLst>
              <a:ext uri="{28A0092B-C50C-407E-A947-70E740481C1C}">
                <a14:useLocalDpi xmlns:a14="http://schemas.microsoft.com/office/drawing/2010/main" val="0"/>
              </a:ext>
            </a:extLst>
          </a:blip>
          <a:srcRect/>
          <a:stretch>
            <a:fillRect/>
          </a:stretch>
        </p:blipFill>
        <p:spPr bwMode="auto">
          <a:xfrm>
            <a:off x="-8992" y="-1"/>
            <a:ext cx="9152991" cy="6149819"/>
          </a:xfrm>
          <a:prstGeom prst="rect">
            <a:avLst/>
          </a:prstGeom>
          <a:noFill/>
          <a:ln>
            <a:noFill/>
          </a:ln>
        </p:spPr>
      </p:pic>
    </p:spTree>
    <p:extLst>
      <p:ext uri="{BB962C8B-B14F-4D97-AF65-F5344CB8AC3E}">
        <p14:creationId xmlns:p14="http://schemas.microsoft.com/office/powerpoint/2010/main" val="3087207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32324" y="5481850"/>
            <a:ext cx="918449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Aged 28 he began to think about settling down and married his first cousin, Emma Wedgwood on the 29</a:t>
            </a:r>
            <a:r>
              <a:rPr lang="en-GB" altLang="en-US" sz="2800" baseline="30000" dirty="0">
                <a:solidFill>
                  <a:srgbClr val="00B050"/>
                </a:solidFill>
                <a:latin typeface="Cooper Black" pitchFamily="18" charset="0"/>
                <a:cs typeface="Arial" pitchFamily="34" charset="0"/>
              </a:rPr>
              <a:t>th</a:t>
            </a:r>
            <a:r>
              <a:rPr lang="en-GB" altLang="en-US" sz="2800" dirty="0">
                <a:solidFill>
                  <a:srgbClr val="00B050"/>
                </a:solidFill>
                <a:latin typeface="Cooper Black" pitchFamily="18" charset="0"/>
                <a:cs typeface="Arial" pitchFamily="34" charset="0"/>
              </a:rPr>
              <a:t> January 1839.</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https://alicekay1007.files.wordpress.com/2012/08/emma-wedgwood.gif"/>
          <p:cNvPicPr/>
          <p:nvPr/>
        </p:nvPicPr>
        <p:blipFill>
          <a:blip r:embed="rId2">
            <a:extLst>
              <a:ext uri="{28A0092B-C50C-407E-A947-70E740481C1C}">
                <a14:useLocalDpi xmlns:a14="http://schemas.microsoft.com/office/drawing/2010/main" val="0"/>
              </a:ext>
            </a:extLst>
          </a:blip>
          <a:srcRect/>
          <a:stretch>
            <a:fillRect/>
          </a:stretch>
        </p:blipFill>
        <p:spPr bwMode="auto">
          <a:xfrm>
            <a:off x="2327677" y="0"/>
            <a:ext cx="4464496" cy="5481850"/>
          </a:xfrm>
          <a:prstGeom prst="rect">
            <a:avLst/>
          </a:prstGeom>
          <a:noFill/>
          <a:ln>
            <a:noFill/>
          </a:ln>
        </p:spPr>
      </p:pic>
    </p:spTree>
    <p:extLst>
      <p:ext uri="{BB962C8B-B14F-4D97-AF65-F5344CB8AC3E}">
        <p14:creationId xmlns:p14="http://schemas.microsoft.com/office/powerpoint/2010/main" val="319064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19" descr="http://darwin-online.org.uk/graphics/1909_Celebration_F1481_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5297"/>
            <a:ext cx="4139952" cy="55071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5450523"/>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B050"/>
                </a:solidFill>
                <a:effectLst/>
                <a:latin typeface="Cooper Black" pitchFamily="18" charset="0"/>
                <a:cs typeface="Arial" pitchFamily="34" charset="0"/>
              </a:rPr>
              <a:t>Darwin (aged 9) with his sister Catherine. He had three other sisters: Marianne, Caroline and Susan;</a:t>
            </a:r>
            <a:r>
              <a:rPr kumimoji="0" lang="en-GB" altLang="en-US" sz="2800" b="0" i="0" u="none" strike="noStrike" cap="none" normalizeH="0" dirty="0">
                <a:ln>
                  <a:noFill/>
                </a:ln>
                <a:solidFill>
                  <a:srgbClr val="00B050"/>
                </a:solidFill>
                <a:effectLst/>
                <a:latin typeface="Cooper Black" pitchFamily="18" charset="0"/>
                <a:cs typeface="Arial" pitchFamily="34" charset="0"/>
              </a:rPr>
              <a:t> as well as a </a:t>
            </a:r>
            <a:r>
              <a:rPr kumimoji="0" lang="en-GB" altLang="en-US" sz="2800" b="0" i="0" u="none" strike="noStrike" cap="none" normalizeH="0" baseline="0" dirty="0">
                <a:ln>
                  <a:noFill/>
                </a:ln>
                <a:solidFill>
                  <a:srgbClr val="00B050"/>
                </a:solidFill>
                <a:effectLst/>
                <a:latin typeface="Cooper Black" pitchFamily="18" charset="0"/>
                <a:cs typeface="Arial" pitchFamily="34" charset="0"/>
              </a:rPr>
              <a:t>brother</a:t>
            </a:r>
            <a:r>
              <a:rPr kumimoji="0" lang="en-GB" altLang="en-US" sz="2800" b="0" i="0" u="none" strike="noStrike" cap="none" normalizeH="0" dirty="0">
                <a:ln>
                  <a:noFill/>
                </a:ln>
                <a:solidFill>
                  <a:srgbClr val="00B050"/>
                </a:solidFill>
                <a:effectLst/>
                <a:latin typeface="Cooper Black" pitchFamily="18" charset="0"/>
                <a:cs typeface="Arial" pitchFamily="34" charset="0"/>
              </a:rPr>
              <a:t> named Erasmus.</a:t>
            </a:r>
            <a:r>
              <a:rPr kumimoji="0" lang="en-GB" altLang="en-US" sz="2800" b="0" i="0" u="none" strike="noStrike" cap="none" normalizeH="0" baseline="0" dirty="0">
                <a:ln>
                  <a:noFill/>
                </a:ln>
                <a:solidFill>
                  <a:srgbClr val="00B050"/>
                </a:solidFill>
                <a:effectLst/>
                <a:latin typeface="Cooper Black" pitchFamily="18" charset="0"/>
                <a:cs typeface="Arial" pitchFamily="34" charset="0"/>
              </a:rPr>
              <a:t> </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9929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3966379"/>
            <a:ext cx="918449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They had 10 children altogether however three unfortunately died during childhood. Their eldest child was William (who was born on the 27</a:t>
            </a:r>
            <a:r>
              <a:rPr lang="en-GB" altLang="en-US" sz="2800" baseline="30000" dirty="0">
                <a:solidFill>
                  <a:srgbClr val="00B050"/>
                </a:solidFill>
                <a:latin typeface="Cooper Black" pitchFamily="18" charset="0"/>
                <a:cs typeface="Arial" pitchFamily="34" charset="0"/>
              </a:rPr>
              <a:t>th</a:t>
            </a:r>
            <a:r>
              <a:rPr lang="en-GB" altLang="en-US" sz="2800" dirty="0">
                <a:solidFill>
                  <a:srgbClr val="00B050"/>
                </a:solidFill>
                <a:latin typeface="Cooper Black" pitchFamily="18" charset="0"/>
                <a:cs typeface="Arial" pitchFamily="34" charset="0"/>
              </a:rPr>
              <a:t> December 1839), followed by Anne, Mary, Henrietta, George, Elizabeth, Francis, Leonard,  Horace and Charles. </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9458" name="Picture 2" descr="http://www.brainpickings.org/wp-content/uploads/2014/02/darwin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9792"/>
            <a:ext cx="9184236" cy="275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23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121"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
            <a:ext cx="4716016" cy="61105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710" y="6119336"/>
            <a:ext cx="91527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B050"/>
                </a:solidFill>
                <a:effectLst/>
                <a:latin typeface="Cooper Black" pitchFamily="18" charset="0"/>
                <a:ea typeface="Times New Roman" pitchFamily="18" charset="0"/>
                <a:cs typeface="Times New Roman" pitchFamily="18" charset="0"/>
              </a:rPr>
              <a:t>Darwin in 1840.</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93314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40499" y="6334780"/>
            <a:ext cx="91844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In 1842 they moved to </a:t>
            </a:r>
            <a:r>
              <a:rPr lang="en-GB" altLang="en-US" sz="2800" dirty="0" err="1">
                <a:solidFill>
                  <a:srgbClr val="00B050"/>
                </a:solidFill>
                <a:latin typeface="Cooper Black" pitchFamily="18" charset="0"/>
                <a:cs typeface="Arial" pitchFamily="34" charset="0"/>
              </a:rPr>
              <a:t>Downe</a:t>
            </a:r>
            <a:r>
              <a:rPr lang="en-GB" altLang="en-US" sz="2800" dirty="0">
                <a:solidFill>
                  <a:srgbClr val="00B050"/>
                </a:solidFill>
                <a:latin typeface="Cooper Black" pitchFamily="18" charset="0"/>
                <a:cs typeface="Arial" pitchFamily="34" charset="0"/>
              </a:rPr>
              <a:t>, Kent.</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http://www.lib.cam.ac.uk/Newsletters/nl07/downhouse.gif"/>
          <p:cNvPicPr/>
          <p:nvPr/>
        </p:nvPicPr>
        <p:blipFill>
          <a:blip r:embed="rId2">
            <a:extLst>
              <a:ext uri="{28A0092B-C50C-407E-A947-70E740481C1C}">
                <a14:useLocalDpi xmlns:a14="http://schemas.microsoft.com/office/drawing/2010/main" val="0"/>
              </a:ext>
            </a:extLst>
          </a:blip>
          <a:srcRect/>
          <a:stretch>
            <a:fillRect/>
          </a:stretch>
        </p:blipFill>
        <p:spPr bwMode="auto">
          <a:xfrm>
            <a:off x="0" y="-23496"/>
            <a:ext cx="9144000" cy="6358276"/>
          </a:xfrm>
          <a:prstGeom prst="rect">
            <a:avLst/>
          </a:prstGeom>
          <a:noFill/>
          <a:ln>
            <a:noFill/>
          </a:ln>
        </p:spPr>
      </p:pic>
    </p:spTree>
    <p:extLst>
      <p:ext uri="{BB962C8B-B14F-4D97-AF65-F5344CB8AC3E}">
        <p14:creationId xmlns:p14="http://schemas.microsoft.com/office/powerpoint/2010/main" val="1000597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145" name="Picture 24" descr="http://darwin-online.org.uk/graphics/1903_MoreLetters_F1548.2_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9" y="-6477"/>
            <a:ext cx="5185640" cy="6125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6119336"/>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B050"/>
                </a:solidFill>
                <a:effectLst/>
                <a:latin typeface="Cooper Black" pitchFamily="18" charset="0"/>
                <a:cs typeface="Arial" pitchFamily="34" charset="0"/>
              </a:rPr>
              <a:t>Darwin in 1854.</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12502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4169984"/>
            <a:ext cx="918449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In 1859 he wrote a book called ‘The Origin of Species’ which explained his findings. It challenged the creation story found in the Bible and received a mixed reaction. However, it made his famous and he received many awards and prizes.</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8434" name="Picture 2" descr="http://www.nlm.nih.gov/news/DarwinOriginSpecies_1859_t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020" y="-19762"/>
            <a:ext cx="4888457" cy="417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07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169" name="Picture 26" descr="http://darwin-online.org.uk/graphics/1909_ModernScience_A162_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756" y="-1315"/>
            <a:ext cx="4392488" cy="61597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6144966"/>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B050"/>
                </a:solidFill>
                <a:effectLst/>
                <a:latin typeface="Cooper Black" pitchFamily="18" charset="0"/>
                <a:ea typeface="Calibri" pitchFamily="34" charset="0"/>
                <a:cs typeface="Times New Roman" pitchFamily="18" charset="0"/>
              </a:rPr>
              <a:t>Darwin in 1880.</a:t>
            </a:r>
            <a:r>
              <a:rPr kumimoji="0" lang="en-GB" altLang="en-US" sz="800" b="0" i="0" u="none" strike="noStrike" cap="none" normalizeH="0" baseline="0" dirty="0">
                <a:ln>
                  <a:noFill/>
                </a:ln>
                <a:solidFill>
                  <a:schemeClr val="tx1"/>
                </a:solidFill>
                <a:effectLst/>
                <a:latin typeface="Arial" pitchFamily="34" charset="0"/>
                <a:cs typeface="Arial" pitchFamily="34" charset="0"/>
              </a:rPr>
              <a:t> </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25960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4538773" y="495527"/>
            <a:ext cx="45720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As he became older he become more ill and was often sick; perhaps he was bitten by a nasty bug during his travel – however no one knows for sure. He later died on the 19</a:t>
            </a:r>
            <a:r>
              <a:rPr lang="en-GB" altLang="en-US" sz="2800" baseline="30000" dirty="0">
                <a:solidFill>
                  <a:srgbClr val="00B050"/>
                </a:solidFill>
                <a:latin typeface="Cooper Black" pitchFamily="18" charset="0"/>
                <a:cs typeface="Arial" pitchFamily="34" charset="0"/>
              </a:rPr>
              <a:t>th</a:t>
            </a:r>
            <a:r>
              <a:rPr lang="en-GB" altLang="en-US" sz="2800" dirty="0">
                <a:solidFill>
                  <a:srgbClr val="00B050"/>
                </a:solidFill>
                <a:latin typeface="Cooper Black" pitchFamily="18" charset="0"/>
                <a:cs typeface="Arial" pitchFamily="34" charset="0"/>
              </a:rPr>
              <a:t> April 1882 – aged 72. He was buried at Westminster Abbey and people came from around the world to attend his funeral. </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descr="C:\Users\Emma\Pictures\Work\darwin.jpg"/>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538773" cy="6858000"/>
          </a:xfrm>
          <a:prstGeom prst="rect">
            <a:avLst/>
          </a:prstGeom>
          <a:noFill/>
          <a:ln>
            <a:noFill/>
          </a:ln>
        </p:spPr>
      </p:pic>
    </p:spTree>
    <p:extLst>
      <p:ext uri="{BB962C8B-B14F-4D97-AF65-F5344CB8AC3E}">
        <p14:creationId xmlns:p14="http://schemas.microsoft.com/office/powerpoint/2010/main" val="1032167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5055686"/>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His face is on the UK £10 note and there is a statue of him in London’s Natural History Museum. More than 120 species have been named after him.</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21506" name="Picture 2" descr="http://api.ning.com/files/W0FgkL2IpKNCYIigYBUYRbAMKijLvr19em5Mkco8M6XVCkP5tcfZQ5WwASedDbgg9RyvtKKrnq4ZUMCW9L2*8vENs09W*rM4/CharlesDarwinontheBritish10note.jpg?width=576&amp;height=3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05250">
            <a:off x="-361283" y="135055"/>
            <a:ext cx="548640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upload.wikimedia.org/wikipedia/commons/7/73/Charles_Darwin_statue,_Natural_History_Museum,_London_-_DSCF03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25917"/>
            <a:ext cx="280987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www.darwinfacts.com/Charles_Darwin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2829" y="3041012"/>
            <a:ext cx="3096344" cy="201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243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9" y="0"/>
            <a:ext cx="4586520" cy="108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0" y="1035105"/>
            <a:ext cx="4601921" cy="110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9" y="2140890"/>
            <a:ext cx="4629640" cy="110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912" y="2168464"/>
            <a:ext cx="4550297" cy="108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25896"/>
            <a:ext cx="4571999" cy="108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5719" y="1042989"/>
            <a:ext cx="4618490" cy="110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89" y="3578384"/>
            <a:ext cx="4550297" cy="1099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3489" y="4678312"/>
            <a:ext cx="4550297" cy="1099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85" y="3572601"/>
            <a:ext cx="4549855" cy="108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13" y="4656211"/>
            <a:ext cx="4572000" cy="109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19" y="5760983"/>
            <a:ext cx="4572000" cy="109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8910" y="5754807"/>
            <a:ext cx="4549855" cy="1103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875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5" y="4891"/>
            <a:ext cx="4572001" cy="1085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1" y="1066394"/>
            <a:ext cx="4566426" cy="112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8" y="2189932"/>
            <a:ext cx="4556158" cy="1098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5"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7433"/>
          <a:stretch/>
        </p:blipFill>
        <p:spPr bwMode="auto">
          <a:xfrm>
            <a:off x="-33175" y="3329997"/>
            <a:ext cx="4572001" cy="1096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4485" y="-7440"/>
            <a:ext cx="4709515" cy="11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0535" y="1085949"/>
            <a:ext cx="4663465" cy="1110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4017" y="2196615"/>
            <a:ext cx="4609983" cy="112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9"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741" y="3319391"/>
            <a:ext cx="4651189" cy="110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5606" y="4429979"/>
            <a:ext cx="4573322" cy="108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66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5045616"/>
            <a:ext cx="917414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B050"/>
                </a:solidFill>
                <a:effectLst/>
                <a:latin typeface="Cooper Black" pitchFamily="18" charset="0"/>
                <a:cs typeface="Arial" pitchFamily="34" charset="0"/>
              </a:rPr>
              <a:t>Erasmus</a:t>
            </a:r>
            <a:r>
              <a:rPr kumimoji="0" lang="en-GB" altLang="en-US" sz="2800" b="0" i="0" u="none" strike="noStrike" cap="none" normalizeH="0" dirty="0">
                <a:ln>
                  <a:noFill/>
                </a:ln>
                <a:solidFill>
                  <a:srgbClr val="00B050"/>
                </a:solidFill>
                <a:effectLst/>
                <a:latin typeface="Cooper Black" pitchFamily="18" charset="0"/>
                <a:cs typeface="Arial" pitchFamily="34" charset="0"/>
              </a:rPr>
              <a:t> was his best friend; they even set up a chemical lab in their garden shed which earned him the nickname ‘gas’ from the smelly experiments they did! </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9218" name="Picture 2" descr="http://www.newtonsapple.org.uk/wp-content/uploads/2014/12/Erasmus-Darwin-1816-by-Sharp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096" y="0"/>
            <a:ext cx="4711808" cy="504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66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3" y="0"/>
            <a:ext cx="4583590" cy="110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2" y="1087638"/>
            <a:ext cx="4605735" cy="1101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4" y="2189583"/>
            <a:ext cx="4627239" cy="1095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917" y="7672"/>
            <a:ext cx="4605734" cy="110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534" y="1121253"/>
            <a:ext cx="4702331" cy="1146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649" y="2211804"/>
            <a:ext cx="4664103" cy="111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431451"/>
            <a:ext cx="4593858" cy="1109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64449"/>
            <a:ext cx="4593858" cy="1112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3"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2" y="3365029"/>
            <a:ext cx="4595180" cy="109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29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1" y="0"/>
            <a:ext cx="4659409" cy="1106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0" y="1106191"/>
            <a:ext cx="4659409" cy="112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 y="2319425"/>
            <a:ext cx="4637705" cy="1097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43262"/>
            <a:ext cx="4644008" cy="111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19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5042118"/>
            <a:ext cx="918921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B050"/>
                </a:solidFill>
                <a:effectLst/>
                <a:latin typeface="Cooper Black" pitchFamily="18" charset="0"/>
                <a:cs typeface="Arial" pitchFamily="34" charset="0"/>
              </a:rPr>
              <a:t>Darwin enjoyed shooting</a:t>
            </a:r>
            <a:r>
              <a:rPr kumimoji="0" lang="en-GB" altLang="en-US" sz="2800" b="0" i="0" u="none" strike="noStrike" cap="none" normalizeH="0" dirty="0">
                <a:ln>
                  <a:noFill/>
                </a:ln>
                <a:solidFill>
                  <a:srgbClr val="00B050"/>
                </a:solidFill>
                <a:effectLst/>
                <a:latin typeface="Cooper Black" pitchFamily="18" charset="0"/>
                <a:cs typeface="Arial" pitchFamily="34" charset="0"/>
              </a:rPr>
              <a:t> as a teenager with his Uncle Jos. He also liked going for walks, bird watching and collecting beetles – amongst other things.</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0242" name="Picture 2" descr="http://2.bp.blogspot.com/_qB4X6mVJUjQ/SU9E8EGgVHI/AAAAAAAAALc/7Fw7k5XxWUM/s320/IMG_05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718" y="-8764"/>
            <a:ext cx="4439775" cy="505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749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darwincountry.org/assets/userfiles/automated_uploads/medium/sy78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775"/>
            <a:ext cx="4392488" cy="54801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5453828"/>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Charles Darwin’s father (Robert Darwin) was a doctor. They were a wealthy family. Sadly, Charles’s mother passed away in 1817.</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31946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4577" name="Picture 17" descr="Shrewsbu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940" y="-53946"/>
            <a:ext cx="7452321" cy="4665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4899" y="4611231"/>
            <a:ext cx="914400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B050"/>
                </a:solidFill>
                <a:effectLst/>
                <a:latin typeface="Cooper Black" pitchFamily="18" charset="0"/>
                <a:cs typeface="Arial" pitchFamily="34" charset="0"/>
              </a:rPr>
              <a:t>Darwin attended Shrewsbury Free Grammar School as a boarder from 1818-1825. Charles loved nature but hated school – particularly Latin and Greek which he was expected to learn by heart.</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90467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20" descr="Edinburgh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004"/>
            <a:ext cx="9138162" cy="51683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 y="5059128"/>
            <a:ext cx="915299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Darwin’s father was a doctor and wanted Charles to study medicine too so sent him to Edinburgh university (1825 – 1827) to study however Charles later discovered he was afraid of blood!</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53650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3"/>
          <p:cNvSpPr>
            <a:spLocks noChangeArrowheads="1"/>
          </p:cNvSpPr>
          <p:nvPr/>
        </p:nvSpPr>
        <p:spPr bwMode="auto">
          <a:xfrm>
            <a:off x="0" y="4641542"/>
            <a:ext cx="915299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2800" dirty="0">
                <a:solidFill>
                  <a:srgbClr val="00B050"/>
                </a:solidFill>
                <a:latin typeface="Cooper Black" pitchFamily="18" charset="0"/>
                <a:cs typeface="Arial" pitchFamily="34" charset="0"/>
              </a:rPr>
              <a:t>His Dad later suggested that he became a priest so he went to Christ’s College at Cambridge University but did not like that either! He had doubts over his faith and so wasn’t committed to his degree learning.</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1266" name="Picture 2" descr="http://darwin2009.christs.cam.ac.uk/FirstCourt.jpg"/>
          <p:cNvPicPr>
            <a:picLocks noChangeAspect="1" noChangeArrowheads="1"/>
          </p:cNvPicPr>
          <p:nvPr/>
        </p:nvPicPr>
        <p:blipFill rotWithShape="1">
          <a:blip r:embed="rId2">
            <a:extLst>
              <a:ext uri="{28A0092B-C50C-407E-A947-70E740481C1C}">
                <a14:useLocalDpi xmlns:a14="http://schemas.microsoft.com/office/drawing/2010/main" val="0"/>
              </a:ext>
            </a:extLst>
          </a:blip>
          <a:srcRect t="7310" b="16881"/>
          <a:stretch/>
        </p:blipFill>
        <p:spPr bwMode="auto">
          <a:xfrm>
            <a:off x="-1" y="17567"/>
            <a:ext cx="9128929" cy="462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474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darwin-online.org.uk/graphics/IMG_4326.jpg"/>
          <p:cNvPicPr/>
          <p:nvPr/>
        </p:nvPicPr>
        <p:blipFill>
          <a:blip r:embed="rId2">
            <a:extLst>
              <a:ext uri="{28A0092B-C50C-407E-A947-70E740481C1C}">
                <a14:useLocalDpi xmlns:a14="http://schemas.microsoft.com/office/drawing/2010/main" val="0"/>
              </a:ext>
            </a:extLst>
          </a:blip>
          <a:srcRect/>
          <a:stretch>
            <a:fillRect/>
          </a:stretch>
        </p:blipFill>
        <p:spPr bwMode="auto">
          <a:xfrm>
            <a:off x="-25192" y="0"/>
            <a:ext cx="4628930" cy="4941168"/>
          </a:xfrm>
          <a:prstGeom prst="rect">
            <a:avLst/>
          </a:prstGeom>
          <a:noFill/>
          <a:ln>
            <a:noFill/>
          </a:ln>
        </p:spPr>
      </p:pic>
      <p:pic>
        <p:nvPicPr>
          <p:cNvPr id="7" name="Picture 6" descr="http://darwin-online.org.uk/graphics/IMG_4324.jpg"/>
          <p:cNvPicPr/>
          <p:nvPr/>
        </p:nvPicPr>
        <p:blipFill>
          <a:blip r:embed="rId3">
            <a:extLst>
              <a:ext uri="{28A0092B-C50C-407E-A947-70E740481C1C}">
                <a14:useLocalDpi xmlns:a14="http://schemas.microsoft.com/office/drawing/2010/main" val="0"/>
              </a:ext>
            </a:extLst>
          </a:blip>
          <a:srcRect/>
          <a:stretch>
            <a:fillRect/>
          </a:stretch>
        </p:blipFill>
        <p:spPr bwMode="auto">
          <a:xfrm>
            <a:off x="4603739" y="0"/>
            <a:ext cx="4540262" cy="4941168"/>
          </a:xfrm>
          <a:prstGeom prst="rect">
            <a:avLst/>
          </a:prstGeom>
          <a:noFill/>
          <a:ln>
            <a:noFill/>
          </a:ln>
        </p:spPr>
      </p:pic>
      <p:sp>
        <p:nvSpPr>
          <p:cNvPr id="4" name="Rectangle 3"/>
          <p:cNvSpPr/>
          <p:nvPr/>
        </p:nvSpPr>
        <p:spPr>
          <a:xfrm>
            <a:off x="30413" y="5903893"/>
            <a:ext cx="9146651" cy="954107"/>
          </a:xfrm>
          <a:prstGeom prst="rect">
            <a:avLst/>
          </a:prstGeom>
        </p:spPr>
        <p:txBody>
          <a:bodyPr wrap="square">
            <a:spAutoFit/>
          </a:bodyPr>
          <a:lstStyle/>
          <a:p>
            <a:pPr algn="ctr"/>
            <a:r>
              <a:rPr lang="en-GB" sz="2800" dirty="0">
                <a:solidFill>
                  <a:srgbClr val="00B050"/>
                </a:solidFill>
                <a:latin typeface="Cooper Black" panose="0208090404030B020404" pitchFamily="18" charset="0"/>
              </a:rPr>
              <a:t>Darwin was an avid collector of beetles while at Cambridge.</a:t>
            </a:r>
            <a:endParaRPr lang="en-GB" sz="2800" dirty="0">
              <a:solidFill>
                <a:srgbClr val="00B050"/>
              </a:solidFill>
              <a:effectLst/>
              <a:latin typeface="Cooper Black" panose="0208090404030B020404" pitchFamily="18" charset="0"/>
            </a:endParaRPr>
          </a:p>
        </p:txBody>
      </p:sp>
    </p:spTree>
    <p:extLst>
      <p:ext uri="{BB962C8B-B14F-4D97-AF65-F5344CB8AC3E}">
        <p14:creationId xmlns:p14="http://schemas.microsoft.com/office/powerpoint/2010/main" val="29424932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838</Words>
  <Application>Microsoft Office PowerPoint</Application>
  <PresentationFormat>On-screen Show (4:3)</PresentationFormat>
  <Paragraphs>27</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Cooper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dc:creator>
  <cp:lastModifiedBy>Kirsten Rainbow</cp:lastModifiedBy>
  <cp:revision>8</cp:revision>
  <dcterms:created xsi:type="dcterms:W3CDTF">2015-04-22T16:56:13Z</dcterms:created>
  <dcterms:modified xsi:type="dcterms:W3CDTF">2021-11-18T13:43:30Z</dcterms:modified>
</cp:coreProperties>
</file>