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339" r:id="rId3"/>
    <p:sldId id="34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61" autoAdjust="0"/>
    <p:restoredTop sz="94670"/>
  </p:normalViewPr>
  <p:slideViewPr>
    <p:cSldViewPr snapToGrid="0" snapToObjects="1">
      <p:cViewPr varScale="1">
        <p:scale>
          <a:sx n="77" d="100"/>
          <a:sy n="77" d="100"/>
        </p:scale>
        <p:origin x="224" y="1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0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1849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1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694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4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5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8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1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3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8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1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5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1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7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00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21E45-DD0B-0A45-98DE-2A4DD0775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931" y="4431321"/>
            <a:ext cx="7766936" cy="9137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u="sng" dirty="0"/>
              <a:t>Year 5 – Morning Starter</a:t>
            </a:r>
            <a:br>
              <a:rPr lang="en-US" sz="6600" b="1" u="sng" dirty="0"/>
            </a:br>
            <a:br>
              <a:rPr lang="en-US" sz="6600" b="1" u="sng" dirty="0"/>
            </a:br>
            <a:r>
              <a:rPr lang="en-US" sz="6600" b="1" u="sng" dirty="0"/>
              <a:t>Retrieval Practice</a:t>
            </a:r>
          </a:p>
        </p:txBody>
      </p:sp>
    </p:spTree>
    <p:extLst>
      <p:ext uri="{BB962C8B-B14F-4D97-AF65-F5344CB8AC3E}">
        <p14:creationId xmlns:p14="http://schemas.microsoft.com/office/powerpoint/2010/main" val="120121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9F0534-DE62-4B03-9200-461F71AB2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35900"/>
            <a:ext cx="5920667" cy="3868455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3DFB59F-C1DA-4970-B8C8-6F71BD993843}"/>
              </a:ext>
            </a:extLst>
          </p:cNvPr>
          <p:cNvSpPr txBox="1">
            <a:spLocks/>
          </p:cNvSpPr>
          <p:nvPr/>
        </p:nvSpPr>
        <p:spPr>
          <a:xfrm>
            <a:off x="236296" y="108038"/>
            <a:ext cx="6913803" cy="7408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u="sng" dirty="0"/>
              <a:t>Wednesday 8</a:t>
            </a:r>
            <a:r>
              <a:rPr lang="en-US" sz="2800" b="1" u="sng" baseline="30000" dirty="0"/>
              <a:t>th</a:t>
            </a:r>
            <a:r>
              <a:rPr lang="en-US" sz="2800" b="1" u="sng" dirty="0"/>
              <a:t> January 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B09D83-57C1-4F9B-A5DC-5548B352EEEF}"/>
              </a:ext>
            </a:extLst>
          </p:cNvPr>
          <p:cNvSpPr/>
          <p:nvPr/>
        </p:nvSpPr>
        <p:spPr>
          <a:xfrm>
            <a:off x="7594600" y="3797300"/>
            <a:ext cx="1357722" cy="29498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14872-BEC2-40CC-BF0E-FBC657A39BB9}"/>
              </a:ext>
            </a:extLst>
          </p:cNvPr>
          <p:cNvSpPr/>
          <p:nvPr/>
        </p:nvSpPr>
        <p:spPr>
          <a:xfrm>
            <a:off x="9243980" y="3797301"/>
            <a:ext cx="1357722" cy="29498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B733D8-4EE8-464B-BD66-4FFFCDACEEEF}"/>
              </a:ext>
            </a:extLst>
          </p:cNvPr>
          <p:cNvSpPr/>
          <p:nvPr/>
        </p:nvSpPr>
        <p:spPr>
          <a:xfrm>
            <a:off x="236296" y="848936"/>
            <a:ext cx="5618846" cy="360876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27B8F94-DF0C-4CBF-AA79-BE63EEC4A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118675"/>
              </p:ext>
            </p:extLst>
          </p:nvPr>
        </p:nvGraphicFramePr>
        <p:xfrm>
          <a:off x="381000" y="2083881"/>
          <a:ext cx="4343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319">
                  <a:extLst>
                    <a:ext uri="{9D8B030D-6E8A-4147-A177-3AD203B41FA5}">
                      <a16:colId xmlns:a16="http://schemas.microsoft.com/office/drawing/2014/main" val="3096231663"/>
                    </a:ext>
                  </a:extLst>
                </a:gridCol>
                <a:gridCol w="2272081">
                  <a:extLst>
                    <a:ext uri="{9D8B030D-6E8A-4147-A177-3AD203B41FA5}">
                      <a16:colId xmlns:a16="http://schemas.microsoft.com/office/drawing/2014/main" val="1932741120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Country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8779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0181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Washington DC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958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4789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Mexico 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98215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Costa Rica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7757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0FE1430-936A-41BD-BBF3-6C6C8AB46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985199"/>
              </p:ext>
            </p:extLst>
          </p:nvPr>
        </p:nvGraphicFramePr>
        <p:xfrm>
          <a:off x="889000" y="1587122"/>
          <a:ext cx="39116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535">
                  <a:extLst>
                    <a:ext uri="{9D8B030D-6E8A-4147-A177-3AD203B41FA5}">
                      <a16:colId xmlns:a16="http://schemas.microsoft.com/office/drawing/2014/main" val="960351012"/>
                    </a:ext>
                  </a:extLst>
                </a:gridCol>
                <a:gridCol w="577285">
                  <a:extLst>
                    <a:ext uri="{9D8B030D-6E8A-4147-A177-3AD203B41FA5}">
                      <a16:colId xmlns:a16="http://schemas.microsoft.com/office/drawing/2014/main" val="837968395"/>
                    </a:ext>
                  </a:extLst>
                </a:gridCol>
                <a:gridCol w="870580">
                  <a:extLst>
                    <a:ext uri="{9D8B030D-6E8A-4147-A177-3AD203B41FA5}">
                      <a16:colId xmlns:a16="http://schemas.microsoft.com/office/drawing/2014/main" val="2280862418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00176601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930414670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Ottowa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San Jose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713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E7B05DF-270B-4FDC-8215-13A2DAC1172F}"/>
              </a:ext>
            </a:extLst>
          </p:cNvPr>
          <p:cNvSpPr txBox="1"/>
          <p:nvPr/>
        </p:nvSpPr>
        <p:spPr>
          <a:xfrm>
            <a:off x="236296" y="887070"/>
            <a:ext cx="5618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Geography:</a:t>
            </a:r>
          </a:p>
          <a:p>
            <a:r>
              <a:rPr lang="en-GB" sz="1400" dirty="0"/>
              <a:t>Complete the table below with the following countries and capitals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7F48C7-7945-4518-8AC2-DA0E29EA2844}"/>
              </a:ext>
            </a:extLst>
          </p:cNvPr>
          <p:cNvSpPr/>
          <p:nvPr/>
        </p:nvSpPr>
        <p:spPr>
          <a:xfrm>
            <a:off x="7190152" y="4296356"/>
            <a:ext cx="4765110" cy="24555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604213-A832-4850-8756-D7E7D0EF442A}"/>
              </a:ext>
            </a:extLst>
          </p:cNvPr>
          <p:cNvSpPr/>
          <p:nvPr/>
        </p:nvSpPr>
        <p:spPr>
          <a:xfrm>
            <a:off x="7306317" y="4382653"/>
            <a:ext cx="2091683" cy="6124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the UK?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3E5B98-EA59-4BE1-80C1-4497DCDC008F}"/>
              </a:ext>
            </a:extLst>
          </p:cNvPr>
          <p:cNvSpPr/>
          <p:nvPr/>
        </p:nvSpPr>
        <p:spPr>
          <a:xfrm>
            <a:off x="7324875" y="5076245"/>
            <a:ext cx="2091683" cy="7270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Europe?</a:t>
            </a:r>
            <a:endParaRPr lang="en-GB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AA9E80-AE93-4E53-9832-735C9CF6DB81}"/>
              </a:ext>
            </a:extLst>
          </p:cNvPr>
          <p:cNvSpPr/>
          <p:nvPr/>
        </p:nvSpPr>
        <p:spPr>
          <a:xfrm>
            <a:off x="7367105" y="5901103"/>
            <a:ext cx="2091683" cy="7270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the world?</a:t>
            </a:r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2249-7BB5-4814-9058-DF707F2DD755}"/>
              </a:ext>
            </a:extLst>
          </p:cNvPr>
          <p:cNvSpPr/>
          <p:nvPr/>
        </p:nvSpPr>
        <p:spPr>
          <a:xfrm>
            <a:off x="10048982" y="5281085"/>
            <a:ext cx="1754526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River Severn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35B1AD-EDE6-43B7-8713-5F0958D64C9F}"/>
              </a:ext>
            </a:extLst>
          </p:cNvPr>
          <p:cNvSpPr/>
          <p:nvPr/>
        </p:nvSpPr>
        <p:spPr>
          <a:xfrm>
            <a:off x="10067540" y="4495800"/>
            <a:ext cx="1735968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Volga River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F2A8D6-F5D7-4F10-A2AB-CA5F0BC1DCD1}"/>
              </a:ext>
            </a:extLst>
          </p:cNvPr>
          <p:cNvSpPr/>
          <p:nvPr/>
        </p:nvSpPr>
        <p:spPr>
          <a:xfrm>
            <a:off x="10161763" y="6034851"/>
            <a:ext cx="1565660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River Nile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CD829B-4972-8E4B-A0B1-79BED4E21C08}"/>
              </a:ext>
            </a:extLst>
          </p:cNvPr>
          <p:cNvSpPr/>
          <p:nvPr/>
        </p:nvSpPr>
        <p:spPr>
          <a:xfrm>
            <a:off x="120598" y="4890477"/>
            <a:ext cx="6828956" cy="156679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E8F85A-0056-2243-A193-11D5595DAFE4}"/>
              </a:ext>
            </a:extLst>
          </p:cNvPr>
          <p:cNvSpPr/>
          <p:nvPr/>
        </p:nvSpPr>
        <p:spPr>
          <a:xfrm>
            <a:off x="61250" y="5030924"/>
            <a:ext cx="7147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Condensation involves a change of state from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 ___ </a:t>
            </a:r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to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______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6DEAA00-8548-1645-91C7-DDC818E8E596}"/>
              </a:ext>
            </a:extLst>
          </p:cNvPr>
          <p:cNvSpPr/>
          <p:nvPr/>
        </p:nvSpPr>
        <p:spPr>
          <a:xfrm>
            <a:off x="120598" y="5717451"/>
            <a:ext cx="70081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Evaporation involves a change of state from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______</a:t>
            </a:r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 to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___</a:t>
            </a:r>
          </a:p>
        </p:txBody>
      </p:sp>
    </p:spTree>
    <p:extLst>
      <p:ext uri="{BB962C8B-B14F-4D97-AF65-F5344CB8AC3E}">
        <p14:creationId xmlns:p14="http://schemas.microsoft.com/office/powerpoint/2010/main" val="178273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2869E9B-AFEE-4F8F-9816-0D35EB090CAB}"/>
              </a:ext>
            </a:extLst>
          </p:cNvPr>
          <p:cNvGrpSpPr/>
          <p:nvPr/>
        </p:nvGrpSpPr>
        <p:grpSpPr>
          <a:xfrm>
            <a:off x="5562600" y="200039"/>
            <a:ext cx="6482004" cy="4004316"/>
            <a:chOff x="5041901" y="200039"/>
            <a:chExt cx="6913803" cy="451735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C52308C-6ABC-4226-A96B-5DD7DE07B8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41901" y="200039"/>
              <a:ext cx="6913803" cy="4517352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52631AE-5AF2-4702-A7AE-534AF72570B9}"/>
                </a:ext>
              </a:extLst>
            </p:cNvPr>
            <p:cNvSpPr/>
            <p:nvPr/>
          </p:nvSpPr>
          <p:spPr>
            <a:xfrm>
              <a:off x="6777872" y="4204355"/>
              <a:ext cx="1564850" cy="39592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7526E17-1336-4BF6-84B2-A03CE93CFECD}"/>
                </a:ext>
              </a:extLst>
            </p:cNvPr>
            <p:cNvSpPr/>
            <p:nvPr/>
          </p:nvSpPr>
          <p:spPr>
            <a:xfrm>
              <a:off x="8711938" y="4204355"/>
              <a:ext cx="1564850" cy="39592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9228A6E8-FB0C-4B95-8A13-60E4938307D4}"/>
              </a:ext>
            </a:extLst>
          </p:cNvPr>
          <p:cNvSpPr/>
          <p:nvPr/>
        </p:nvSpPr>
        <p:spPr>
          <a:xfrm>
            <a:off x="236738" y="887070"/>
            <a:ext cx="4979706" cy="36087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D81A5C-95A7-40C2-BC38-DA087C4BD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35156"/>
              </p:ext>
            </p:extLst>
          </p:nvPr>
        </p:nvGraphicFramePr>
        <p:xfrm>
          <a:off x="476692" y="2097729"/>
          <a:ext cx="3849341" cy="222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708">
                  <a:extLst>
                    <a:ext uri="{9D8B030D-6E8A-4147-A177-3AD203B41FA5}">
                      <a16:colId xmlns:a16="http://schemas.microsoft.com/office/drawing/2014/main" val="3096231663"/>
                    </a:ext>
                  </a:extLst>
                </a:gridCol>
                <a:gridCol w="2013633">
                  <a:extLst>
                    <a:ext uri="{9D8B030D-6E8A-4147-A177-3AD203B41FA5}">
                      <a16:colId xmlns:a16="http://schemas.microsoft.com/office/drawing/2014/main" val="1932741120"/>
                    </a:ext>
                  </a:extLst>
                </a:gridCol>
              </a:tblGrid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Country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87791"/>
                  </a:ext>
                </a:extLst>
              </a:tr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Ottowa</a:t>
                      </a:r>
                      <a:endParaRPr lang="en-GB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01812"/>
                  </a:ext>
                </a:extLst>
              </a:tr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Washington DC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9586"/>
                  </a:ext>
                </a:extLst>
              </a:tr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478907"/>
                  </a:ext>
                </a:extLst>
              </a:tr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Mexico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Mexico 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982158"/>
                  </a:ext>
                </a:extLst>
              </a:tr>
              <a:tr h="370045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Costa Rica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San Jose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775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559F61D-5B2D-4F08-9F7F-512C0F056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848843"/>
              </p:ext>
            </p:extLst>
          </p:nvPr>
        </p:nvGraphicFramePr>
        <p:xfrm>
          <a:off x="476692" y="1725423"/>
          <a:ext cx="4203257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453">
                  <a:extLst>
                    <a:ext uri="{9D8B030D-6E8A-4147-A177-3AD203B41FA5}">
                      <a16:colId xmlns:a16="http://schemas.microsoft.com/office/drawing/2014/main" val="960351012"/>
                    </a:ext>
                  </a:extLst>
                </a:gridCol>
                <a:gridCol w="620328">
                  <a:extLst>
                    <a:ext uri="{9D8B030D-6E8A-4147-A177-3AD203B41FA5}">
                      <a16:colId xmlns:a16="http://schemas.microsoft.com/office/drawing/2014/main" val="837968395"/>
                    </a:ext>
                  </a:extLst>
                </a:gridCol>
                <a:gridCol w="935492">
                  <a:extLst>
                    <a:ext uri="{9D8B030D-6E8A-4147-A177-3AD203B41FA5}">
                      <a16:colId xmlns:a16="http://schemas.microsoft.com/office/drawing/2014/main" val="2280862418"/>
                    </a:ext>
                  </a:extLst>
                </a:gridCol>
                <a:gridCol w="996227">
                  <a:extLst>
                    <a:ext uri="{9D8B030D-6E8A-4147-A177-3AD203B41FA5}">
                      <a16:colId xmlns:a16="http://schemas.microsoft.com/office/drawing/2014/main" val="3001766014"/>
                    </a:ext>
                  </a:extLst>
                </a:gridCol>
                <a:gridCol w="859757">
                  <a:extLst>
                    <a:ext uri="{9D8B030D-6E8A-4147-A177-3AD203B41FA5}">
                      <a16:colId xmlns:a16="http://schemas.microsoft.com/office/drawing/2014/main" val="2930414670"/>
                    </a:ext>
                  </a:extLst>
                </a:gridCol>
              </a:tblGrid>
              <a:tr h="29467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Ottowa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San Jose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7135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58AE44D-C87E-4C4E-A9E6-DF88DD7EFE6F}"/>
              </a:ext>
            </a:extLst>
          </p:cNvPr>
          <p:cNvSpPr txBox="1"/>
          <p:nvPr/>
        </p:nvSpPr>
        <p:spPr>
          <a:xfrm>
            <a:off x="236738" y="925204"/>
            <a:ext cx="497970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Geography:</a:t>
            </a:r>
          </a:p>
          <a:p>
            <a:r>
              <a:rPr lang="en-GB" sz="1400" dirty="0"/>
              <a:t>Complete the table below with the following countries and capitals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ABC58B-8F8D-4F05-8F1C-D5A932A35F9A}"/>
              </a:ext>
            </a:extLst>
          </p:cNvPr>
          <p:cNvSpPr/>
          <p:nvPr/>
        </p:nvSpPr>
        <p:spPr>
          <a:xfrm>
            <a:off x="7190152" y="4296356"/>
            <a:ext cx="4765110" cy="24555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B51D9-7FD1-48F9-AA12-4225B896A983}"/>
              </a:ext>
            </a:extLst>
          </p:cNvPr>
          <p:cNvSpPr/>
          <p:nvPr/>
        </p:nvSpPr>
        <p:spPr>
          <a:xfrm>
            <a:off x="7306317" y="4382653"/>
            <a:ext cx="2091683" cy="6124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the UK?</a:t>
            </a:r>
            <a:endParaRPr lang="en-GB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74FFC7-B321-4BDA-B8D5-0F8BE746EF86}"/>
              </a:ext>
            </a:extLst>
          </p:cNvPr>
          <p:cNvSpPr/>
          <p:nvPr/>
        </p:nvSpPr>
        <p:spPr>
          <a:xfrm>
            <a:off x="7324875" y="5076245"/>
            <a:ext cx="2091683" cy="7270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Europe?</a:t>
            </a:r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74D0BD-06E2-4EE4-9D8C-5865CA297C41}"/>
              </a:ext>
            </a:extLst>
          </p:cNvPr>
          <p:cNvSpPr/>
          <p:nvPr/>
        </p:nvSpPr>
        <p:spPr>
          <a:xfrm>
            <a:off x="7367105" y="5901103"/>
            <a:ext cx="2091683" cy="7270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dk1"/>
                </a:solidFill>
              </a:rPr>
              <a:t>What is the longest river in the world?</a:t>
            </a:r>
            <a:endParaRPr lang="en-GB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CA6339-8AD9-4067-8376-73CA42DC39CD}"/>
              </a:ext>
            </a:extLst>
          </p:cNvPr>
          <p:cNvSpPr/>
          <p:nvPr/>
        </p:nvSpPr>
        <p:spPr>
          <a:xfrm>
            <a:off x="10048982" y="5281085"/>
            <a:ext cx="1754526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River Severn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351077-E482-477C-923D-4EF48913180C}"/>
              </a:ext>
            </a:extLst>
          </p:cNvPr>
          <p:cNvSpPr/>
          <p:nvPr/>
        </p:nvSpPr>
        <p:spPr>
          <a:xfrm>
            <a:off x="10067540" y="4495800"/>
            <a:ext cx="1735968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Volga River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545A16-52CE-4D0B-96AA-854CA07A8098}"/>
              </a:ext>
            </a:extLst>
          </p:cNvPr>
          <p:cNvSpPr/>
          <p:nvPr/>
        </p:nvSpPr>
        <p:spPr>
          <a:xfrm>
            <a:off x="10161763" y="6034851"/>
            <a:ext cx="1565660" cy="285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River Nile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515B279-9F7F-4B79-99DD-7A97F9F0F263}"/>
              </a:ext>
            </a:extLst>
          </p:cNvPr>
          <p:cNvCxnSpPr>
            <a:stCxn id="12" idx="3"/>
          </p:cNvCxnSpPr>
          <p:nvPr/>
        </p:nvCxnSpPr>
        <p:spPr>
          <a:xfrm>
            <a:off x="9398000" y="4688891"/>
            <a:ext cx="650982" cy="7467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FCD3A0-3CF2-4DB4-B570-103F9BB5FD18}"/>
              </a:ext>
            </a:extLst>
          </p:cNvPr>
          <p:cNvCxnSpPr>
            <a:cxnSpLocks/>
          </p:cNvCxnSpPr>
          <p:nvPr/>
        </p:nvCxnSpPr>
        <p:spPr>
          <a:xfrm flipV="1">
            <a:off x="9416558" y="4688891"/>
            <a:ext cx="632424" cy="7467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00A1F6-0A6B-44E0-BA9E-FBE9441934BA}"/>
              </a:ext>
            </a:extLst>
          </p:cNvPr>
          <p:cNvCxnSpPr>
            <a:cxnSpLocks/>
            <a:stCxn id="14" idx="3"/>
            <a:endCxn id="17" idx="1"/>
          </p:cNvCxnSpPr>
          <p:nvPr/>
        </p:nvCxnSpPr>
        <p:spPr>
          <a:xfrm flipV="1">
            <a:off x="9458788" y="6177682"/>
            <a:ext cx="702975" cy="8692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792FDE4-EDDA-924C-896A-9AF15502C683}"/>
              </a:ext>
            </a:extLst>
          </p:cNvPr>
          <p:cNvSpPr/>
          <p:nvPr/>
        </p:nvSpPr>
        <p:spPr>
          <a:xfrm>
            <a:off x="174923" y="5090423"/>
            <a:ext cx="6836210" cy="13560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8380496-785E-EE46-A2EB-60D7ABF366C3}"/>
              </a:ext>
            </a:extLst>
          </p:cNvPr>
          <p:cNvSpPr/>
          <p:nvPr/>
        </p:nvSpPr>
        <p:spPr>
          <a:xfrm>
            <a:off x="164245" y="5175101"/>
            <a:ext cx="69858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Condensation involves a change of state from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 GAS </a:t>
            </a:r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to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LIQUID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226EAE-F341-1144-83D2-23820EBEA446}"/>
              </a:ext>
            </a:extLst>
          </p:cNvPr>
          <p:cNvSpPr/>
          <p:nvPr/>
        </p:nvSpPr>
        <p:spPr>
          <a:xfrm>
            <a:off x="253457" y="5821073"/>
            <a:ext cx="6757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Evaporation involves a change of state from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LIQUID</a:t>
            </a:r>
            <a:r>
              <a:rPr lang="en-GB" sz="2000" b="1" dirty="0">
                <a:solidFill>
                  <a:srgbClr val="000000"/>
                </a:solidFill>
                <a:latin typeface="Twinkl Cursive Looped Thin" panose="02000000000000000000" pitchFamily="2" charset="77"/>
              </a:rPr>
              <a:t> to </a:t>
            </a:r>
            <a:r>
              <a:rPr lang="en-GB" sz="2000" b="1" dirty="0">
                <a:solidFill>
                  <a:srgbClr val="FF0000"/>
                </a:solidFill>
                <a:latin typeface="Twinkl Cursive Looped Thin" panose="02000000000000000000" pitchFamily="2" charset="77"/>
              </a:rPr>
              <a:t>GAS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77E766AC-A5CD-2D48-A084-48ED0F53CD70}"/>
              </a:ext>
            </a:extLst>
          </p:cNvPr>
          <p:cNvSpPr txBox="1">
            <a:spLocks/>
          </p:cNvSpPr>
          <p:nvPr/>
        </p:nvSpPr>
        <p:spPr>
          <a:xfrm>
            <a:off x="236296" y="108038"/>
            <a:ext cx="6913803" cy="7408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u="sng" dirty="0"/>
              <a:t>Wednesday 8</a:t>
            </a:r>
            <a:r>
              <a:rPr lang="en-US" sz="2800" b="1" u="sng" baseline="30000" dirty="0"/>
              <a:t>th</a:t>
            </a:r>
            <a:r>
              <a:rPr lang="en-US" sz="2800" b="1" u="sng" dirty="0"/>
              <a:t> January 2024</a:t>
            </a:r>
          </a:p>
        </p:txBody>
      </p:sp>
    </p:spTree>
    <p:extLst>
      <p:ext uri="{BB962C8B-B14F-4D97-AF65-F5344CB8AC3E}">
        <p14:creationId xmlns:p14="http://schemas.microsoft.com/office/powerpoint/2010/main" val="23163195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1004</TotalTime>
  <Words>183</Words>
  <Application>Microsoft Macintosh PowerPoint</Application>
  <PresentationFormat>Widescreen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Trebuchet MS</vt:lpstr>
      <vt:lpstr>Twinkl Cursive Looped Thin</vt:lpstr>
      <vt:lpstr>Wingdings 3</vt:lpstr>
      <vt:lpstr>Facet</vt:lpstr>
      <vt:lpstr>Year 5 – Morning Starter  Retrieval Practice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– Morning Starter</dc:title>
  <dc:creator>Microsoft Office User</dc:creator>
  <cp:lastModifiedBy>Microsoft Office User</cp:lastModifiedBy>
  <cp:revision>65</cp:revision>
  <cp:lastPrinted>2024-12-12T12:46:13Z</cp:lastPrinted>
  <dcterms:created xsi:type="dcterms:W3CDTF">2023-10-27T17:06:04Z</dcterms:created>
  <dcterms:modified xsi:type="dcterms:W3CDTF">2025-01-08T07:59:23Z</dcterms:modified>
</cp:coreProperties>
</file>