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5"/>
  </p:handoutMasterIdLst>
  <p:sldIdLst>
    <p:sldId id="258" r:id="rId2"/>
    <p:sldId id="264" r:id="rId3"/>
    <p:sldId id="270" r:id="rId4"/>
    <p:sldId id="271" r:id="rId5"/>
    <p:sldId id="272" r:id="rId6"/>
    <p:sldId id="273" r:id="rId7"/>
    <p:sldId id="274" r:id="rId8"/>
    <p:sldId id="275" r:id="rId9"/>
    <p:sldId id="276" r:id="rId10"/>
    <p:sldId id="277" r:id="rId11"/>
    <p:sldId id="278" r:id="rId12"/>
    <p:sldId id="279" r:id="rId13"/>
    <p:sldId id="285"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Sassoon Infant Md" panose="02000603050000020003" charset="0"/>
      <p:regular r:id="rId20"/>
    </p:embeddedFont>
    <p:embeddedFont>
      <p:font typeface="Sassoon Infant Rg" panose="02000503030000020003" charset="0"/>
      <p:regular r:id="rId21"/>
      <p:bold r:id="rId22"/>
    </p:embeddedFont>
    <p:embeddedFont>
      <p:font typeface="Twinkl" panose="020B0604020202020204" charset="0"/>
      <p:regular r:id="rId23"/>
      <p:bold r:id="rId24"/>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20" userDrawn="1">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43A"/>
    <a:srgbClr val="CD9905"/>
    <a:srgbClr val="FACC38"/>
    <a:srgbClr val="C0DFC3"/>
    <a:srgbClr val="84B4E0"/>
    <a:srgbClr val="0377BC"/>
    <a:srgbClr val="67A2D8"/>
    <a:srgbClr val="ECCACA"/>
    <a:srgbClr val="E61A75"/>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5" d="100"/>
          <a:sy n="85" d="100"/>
        </p:scale>
        <p:origin x="1363" y="67"/>
      </p:cViewPr>
      <p:guideLst>
        <p:guide orient="horz" pos="2160"/>
        <p:guide pos="2880"/>
        <p:guide pos="317"/>
        <p:guide orient="horz" pos="3997"/>
        <p:guide pos="5420"/>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5AF864-273B-4228-A827-C855678E75E1}" type="datetimeFigureOut">
              <a:rPr lang="en-GB"/>
              <a:pPr>
                <a:defRPr/>
              </a:pPr>
              <a:t>09/01/2025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455B8F-EDE3-451E-8457-F8D0EB86E607}" type="slidenum">
              <a:rPr lang="en-GB"/>
              <a:pPr>
                <a:defRPr/>
              </a:pPr>
              <a:t>‹#›</a:t>
            </a:fld>
            <a:endParaRPr lang="en-GB"/>
          </a:p>
        </p:txBody>
      </p:sp>
    </p:spTree>
    <p:extLst>
      <p:ext uri="{BB962C8B-B14F-4D97-AF65-F5344CB8AC3E}">
        <p14:creationId xmlns:p14="http://schemas.microsoft.com/office/powerpoint/2010/main" val="4120915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208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94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2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5772" y="5578679"/>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04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44161" y="3162650"/>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5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1" r:id="rId4"/>
    <p:sldLayoutId id="2147483762" r:id="rId5"/>
    <p:sldLayoutId id="214748376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C0DFC3"/>
          </a:solidFill>
          <a:ln w="19050">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531"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640"/>
                </a:solidFill>
                <a:latin typeface="Twinkl" pitchFamily="2" charset="0"/>
              </a:rPr>
              <a:t>Minerals</a:t>
            </a:r>
          </a:p>
        </p:txBody>
      </p:sp>
      <p:sp>
        <p:nvSpPr>
          <p:cNvPr id="21508" name="Title 5"/>
          <p:cNvSpPr>
            <a:spLocks/>
          </p:cNvSpPr>
          <p:nvPr/>
        </p:nvSpPr>
        <p:spPr bwMode="auto">
          <a:xfrm>
            <a:off x="4933950" y="1819275"/>
            <a:ext cx="3454400" cy="4273550"/>
          </a:xfrm>
          <a:prstGeom prst="rect">
            <a:avLst/>
          </a:prstGeom>
          <a:solidFill>
            <a:schemeClr val="bg1"/>
          </a:solidFill>
          <a:ln w="19050">
            <a:solidFill>
              <a:srgbClr val="009640"/>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640"/>
                </a:solidFill>
                <a:latin typeface="Twinkl" pitchFamily="2" charset="0"/>
              </a:rPr>
              <a:t>Minerals keep your </a:t>
            </a:r>
            <a:br>
              <a:rPr lang="en-GB" altLang="en-US" sz="2000" b="1">
                <a:solidFill>
                  <a:srgbClr val="009640"/>
                </a:solidFill>
                <a:latin typeface="Twinkl" pitchFamily="2" charset="0"/>
              </a:rPr>
            </a:br>
            <a:r>
              <a:rPr lang="en-GB" altLang="en-US" sz="2000" b="1">
                <a:solidFill>
                  <a:srgbClr val="009640"/>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minerals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Milk</a:t>
            </a:r>
          </a:p>
          <a:p>
            <a:pPr algn="ctr" eaLnBrk="1" hangingPunct="1">
              <a:spcBef>
                <a:spcPct val="0"/>
              </a:spcBef>
              <a:buFontTx/>
              <a:buNone/>
            </a:pPr>
            <a:r>
              <a:rPr lang="en-GB" altLang="en-US" sz="2000">
                <a:solidFill>
                  <a:schemeClr val="tx1"/>
                </a:solidFill>
                <a:latin typeface="Twinkl" pitchFamily="2" charset="0"/>
              </a:rPr>
              <a:t>Spinach</a:t>
            </a:r>
          </a:p>
          <a:p>
            <a:pPr algn="ctr" eaLnBrk="1" hangingPunct="1">
              <a:spcBef>
                <a:spcPct val="0"/>
              </a:spcBef>
              <a:buFontTx/>
              <a:buNone/>
            </a:pPr>
            <a:r>
              <a:rPr lang="en-GB" altLang="en-US" sz="2000">
                <a:solidFill>
                  <a:schemeClr val="tx1"/>
                </a:solidFill>
                <a:latin typeface="Twinkl" pitchFamily="2" charset="0"/>
              </a:rPr>
              <a:t>Salt</a:t>
            </a:r>
          </a:p>
          <a:p>
            <a:pPr algn="ctr" eaLnBrk="1" hangingPunct="1">
              <a:spcBef>
                <a:spcPct val="0"/>
              </a:spcBef>
              <a:buFontTx/>
              <a:buNone/>
            </a:pPr>
            <a:r>
              <a:rPr lang="en-GB" altLang="en-US" sz="2000">
                <a:solidFill>
                  <a:schemeClr val="tx1"/>
                </a:solidFill>
                <a:latin typeface="Twinkl" pitchFamily="2" charset="0"/>
              </a:rPr>
              <a:t>Sweetcorn</a:t>
            </a:r>
          </a:p>
        </p:txBody>
      </p:sp>
      <p:pic>
        <p:nvPicPr>
          <p:cNvPr id="2" name="Picture 1"/>
          <p:cNvPicPr>
            <a:picLocks noChangeAspect="1"/>
          </p:cNvPicPr>
          <p:nvPr/>
        </p:nvPicPr>
        <p:blipFill>
          <a:blip r:embed="rId2"/>
          <a:stretch>
            <a:fillRect/>
          </a:stretch>
        </p:blipFill>
        <p:spPr>
          <a:xfrm>
            <a:off x="1223963" y="2071688"/>
            <a:ext cx="1225550" cy="212883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2303463" y="4473575"/>
            <a:ext cx="2098675" cy="14049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212850" y="4454525"/>
            <a:ext cx="623888" cy="14033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782888" y="2162175"/>
            <a:ext cx="1619250" cy="22923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67A2D8"/>
          </a:solidFill>
          <a:ln w="19050">
            <a:solidFill>
              <a:srgbClr val="037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3555"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377BC"/>
                </a:solidFill>
                <a:latin typeface="Twinkl" pitchFamily="2" charset="0"/>
              </a:rPr>
              <a:t>Water</a:t>
            </a:r>
          </a:p>
        </p:txBody>
      </p:sp>
      <p:sp>
        <p:nvSpPr>
          <p:cNvPr id="22532" name="Title 5"/>
          <p:cNvSpPr>
            <a:spLocks/>
          </p:cNvSpPr>
          <p:nvPr/>
        </p:nvSpPr>
        <p:spPr bwMode="auto">
          <a:xfrm>
            <a:off x="4767263" y="1819275"/>
            <a:ext cx="3621087" cy="4273550"/>
          </a:xfrm>
          <a:prstGeom prst="rect">
            <a:avLst/>
          </a:prstGeom>
          <a:solidFill>
            <a:schemeClr val="bg1"/>
          </a:solidFill>
          <a:ln w="19050">
            <a:solidFill>
              <a:srgbClr val="0377BC"/>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a:solidFill>
                  <a:schemeClr val="tx1"/>
                </a:solidFill>
                <a:latin typeface="Twinkl" pitchFamily="2" charset="0"/>
              </a:rPr>
              <a:t>Water helps to move nutrients in your body and get rid of waste that you don’t need. It is an essential nutrient for our survival. While it is really important to drink plenty of water, it is also important to remember that many foods contain water also.</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b="1">
                <a:solidFill>
                  <a:srgbClr val="0377BC"/>
                </a:solidFill>
                <a:latin typeface="Twinkl" pitchFamily="2" charset="0"/>
              </a:rPr>
              <a:t>Foods high in water include:</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a:solidFill>
                  <a:schemeClr val="tx1"/>
                </a:solidFill>
                <a:latin typeface="Twinkl" pitchFamily="2" charset="0"/>
              </a:rPr>
              <a:t>Tomatoes</a:t>
            </a:r>
          </a:p>
          <a:p>
            <a:pPr algn="ctr" eaLnBrk="1" hangingPunct="1">
              <a:spcBef>
                <a:spcPct val="0"/>
              </a:spcBef>
              <a:buFontTx/>
              <a:buNone/>
            </a:pPr>
            <a:r>
              <a:rPr lang="en-GB" altLang="en-US">
                <a:solidFill>
                  <a:schemeClr val="tx1"/>
                </a:solidFill>
                <a:latin typeface="Twinkl" pitchFamily="2" charset="0"/>
              </a:rPr>
              <a:t>Cucumbers</a:t>
            </a:r>
          </a:p>
          <a:p>
            <a:pPr algn="ctr" eaLnBrk="1" hangingPunct="1">
              <a:spcBef>
                <a:spcPct val="0"/>
              </a:spcBef>
              <a:buFontTx/>
              <a:buNone/>
            </a:pPr>
            <a:r>
              <a:rPr lang="en-GB" altLang="en-US">
                <a:solidFill>
                  <a:schemeClr val="tx1"/>
                </a:solidFill>
                <a:latin typeface="Twinkl" pitchFamily="2" charset="0"/>
              </a:rPr>
              <a:t>Lettuce</a:t>
            </a:r>
          </a:p>
          <a:p>
            <a:pPr algn="ctr" eaLnBrk="1" hangingPunct="1">
              <a:spcBef>
                <a:spcPct val="0"/>
              </a:spcBef>
              <a:buFontTx/>
              <a:buNone/>
            </a:pPr>
            <a:r>
              <a:rPr lang="en-GB" altLang="en-US">
                <a:solidFill>
                  <a:schemeClr val="tx1"/>
                </a:solidFill>
                <a:latin typeface="Twinkl" pitchFamily="2" charset="0"/>
              </a:rPr>
              <a:t>Strawberries</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3543300"/>
            <a:ext cx="94456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027113" y="2182813"/>
            <a:ext cx="1455737" cy="13589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1131888" y="3832225"/>
            <a:ext cx="1531937" cy="20066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2825750" y="2070100"/>
            <a:ext cx="1470025" cy="111283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8ACBC0"/>
          </a:solidFill>
          <a:ln w="190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4579"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386"/>
                </a:solidFill>
                <a:latin typeface="Twinkl" pitchFamily="2" charset="0"/>
              </a:rPr>
              <a:t>Fibre</a:t>
            </a:r>
          </a:p>
        </p:txBody>
      </p:sp>
      <p:sp>
        <p:nvSpPr>
          <p:cNvPr id="23556" name="Title 5"/>
          <p:cNvSpPr>
            <a:spLocks/>
          </p:cNvSpPr>
          <p:nvPr/>
        </p:nvSpPr>
        <p:spPr bwMode="auto">
          <a:xfrm>
            <a:off x="4808538" y="1819275"/>
            <a:ext cx="3579812" cy="4273550"/>
          </a:xfrm>
          <a:prstGeom prst="rect">
            <a:avLst/>
          </a:prstGeom>
          <a:solidFill>
            <a:schemeClr val="bg1"/>
          </a:solidFill>
          <a:ln w="19050">
            <a:solidFill>
              <a:srgbClr val="009386"/>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386"/>
                </a:solidFill>
                <a:latin typeface="Twinkl" pitchFamily="2" charset="0"/>
              </a:rPr>
              <a:t>Fibre helps you to digest the food that you </a:t>
            </a:r>
            <a:br>
              <a:rPr lang="en-GB" altLang="en-US" sz="2000" b="1">
                <a:solidFill>
                  <a:srgbClr val="009386"/>
                </a:solidFill>
                <a:latin typeface="Twinkl" pitchFamily="2" charset="0"/>
              </a:rPr>
            </a:br>
            <a:r>
              <a:rPr lang="en-GB" altLang="en-US" sz="2000" b="1">
                <a:solidFill>
                  <a:srgbClr val="009386"/>
                </a:solidFill>
                <a:latin typeface="Twinkl" pitchFamily="2" charset="0"/>
              </a:rPr>
              <a:t>have eaten. </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fibre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Cereal</a:t>
            </a:r>
          </a:p>
          <a:p>
            <a:pPr algn="ctr" eaLnBrk="1" hangingPunct="1">
              <a:spcBef>
                <a:spcPct val="0"/>
              </a:spcBef>
              <a:buFontTx/>
              <a:buNone/>
            </a:pPr>
            <a:r>
              <a:rPr lang="en-GB" altLang="en-US" sz="2000">
                <a:solidFill>
                  <a:schemeClr val="tx1"/>
                </a:solidFill>
                <a:latin typeface="Twinkl" pitchFamily="2" charset="0"/>
              </a:rPr>
              <a:t>Apples</a:t>
            </a:r>
          </a:p>
          <a:p>
            <a:pPr algn="ctr" eaLnBrk="1" hangingPunct="1">
              <a:spcBef>
                <a:spcPct val="0"/>
              </a:spcBef>
              <a:buFontTx/>
              <a:buNone/>
            </a:pPr>
            <a:r>
              <a:rPr lang="en-GB" altLang="en-US" sz="2000">
                <a:solidFill>
                  <a:schemeClr val="tx1"/>
                </a:solidFill>
                <a:latin typeface="Twinkl" pitchFamily="2" charset="0"/>
              </a:rPr>
              <a:t>Wholegrain bread</a:t>
            </a:r>
          </a:p>
          <a:p>
            <a:pPr algn="ctr" eaLnBrk="1" hangingPunct="1">
              <a:spcBef>
                <a:spcPct val="0"/>
              </a:spcBef>
              <a:buFontTx/>
              <a:buNone/>
            </a:pPr>
            <a:r>
              <a:rPr lang="en-GB" altLang="en-US" sz="2000">
                <a:solidFill>
                  <a:schemeClr val="tx1"/>
                </a:solidFill>
                <a:latin typeface="Twinkl" pitchFamily="2" charset="0"/>
              </a:rPr>
              <a:t>Lentils</a:t>
            </a:r>
          </a:p>
        </p:txBody>
      </p:sp>
      <p:pic>
        <p:nvPicPr>
          <p:cNvPr id="9" name="Picture 8"/>
          <p:cNvPicPr>
            <a:picLocks noChangeAspect="1"/>
          </p:cNvPicPr>
          <p:nvPr/>
        </p:nvPicPr>
        <p:blipFill>
          <a:blip r:embed="rId2"/>
          <a:stretch>
            <a:fillRect/>
          </a:stretch>
        </p:blipFill>
        <p:spPr>
          <a:xfrm rot="214890">
            <a:off x="3578225" y="47974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rot="21257331">
            <a:off x="855663" y="3735388"/>
            <a:ext cx="2741612" cy="193833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2908300" y="2047875"/>
            <a:ext cx="1357313" cy="19526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1262063" y="2138363"/>
            <a:ext cx="1042987" cy="157797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Food Groups and Nutrients</a:t>
            </a:r>
            <a:endParaRPr lang="en-GB" altLang="en-US" dirty="0">
              <a:latin typeface="Twinkl" pitchFamily="2" charset="0"/>
            </a:endParaRPr>
          </a:p>
        </p:txBody>
      </p:sp>
      <p:sp>
        <p:nvSpPr>
          <p:cNvPr id="24579" name="Title 5"/>
          <p:cNvSpPr>
            <a:spLocks/>
          </p:cNvSpPr>
          <p:nvPr/>
        </p:nvSpPr>
        <p:spPr bwMode="auto">
          <a:xfrm>
            <a:off x="755650" y="1233488"/>
            <a:ext cx="7632700" cy="7000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1600">
                <a:latin typeface="Twinkl" pitchFamily="2" charset="0"/>
                <a:ea typeface="NTR" charset="0"/>
                <a:cs typeface="NTR" charset="0"/>
                <a:sym typeface="NTR" charset="0"/>
              </a:rPr>
              <a:t>Within each food group, there are many foods which contain more than </a:t>
            </a:r>
            <a:br>
              <a:rPr lang="en-US" altLang="en-US" sz="1600">
                <a:latin typeface="Twinkl" pitchFamily="2" charset="0"/>
                <a:ea typeface="NTR" charset="0"/>
                <a:cs typeface="NTR" charset="0"/>
                <a:sym typeface="NTR" charset="0"/>
              </a:rPr>
            </a:br>
            <a:r>
              <a:rPr lang="en-US" altLang="en-US" sz="1600">
                <a:latin typeface="Twinkl" pitchFamily="2" charset="0"/>
                <a:ea typeface="NTR" charset="0"/>
                <a:cs typeface="NTR" charset="0"/>
                <a:sym typeface="NTR" charset="0"/>
              </a:rPr>
              <a:t>one type of nutrient.</a:t>
            </a:r>
            <a:endParaRPr lang="en-GB" altLang="en-US" sz="1600">
              <a:latin typeface="Twinkl" pitchFamily="2" charset="0"/>
            </a:endParaRPr>
          </a:p>
        </p:txBody>
      </p:sp>
      <p:pic>
        <p:nvPicPr>
          <p:cNvPr id="2458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898650"/>
            <a:ext cx="7632700" cy="1203325"/>
          </a:xfrm>
          <a:prstGeom prst="rect">
            <a:avLst/>
          </a:prstGeom>
          <a:solidFill>
            <a:schemeClr val="bg1"/>
          </a:solidFill>
          <a:ln w="19050">
            <a:solidFill>
              <a:srgbClr val="11743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a:solidFill>
                  <a:srgbClr val="1C1C1C"/>
                </a:solidFill>
                <a:latin typeface="Twinkl" pitchFamily="2" charset="0"/>
                <a:ea typeface="NTR" charset="0"/>
                <a:cs typeface="NTR" charset="0"/>
                <a:sym typeface="NTR" charset="0"/>
              </a:rPr>
              <a:t>For example, eating broccoli from the fruit and vegetables section would provide with various different nutrients. This food is a great source of minerals (especially a mineral called potassium), a really good source of vitamins and it provides the body with fibre. </a:t>
            </a:r>
            <a:endParaRPr lang="en-GB" altLang="en-US" sz="1600">
              <a:latin typeface="Twinkl" pitchFamily="2" charset="0"/>
            </a:endParaRPr>
          </a:p>
        </p:txBody>
      </p:sp>
      <p:pic>
        <p:nvPicPr>
          <p:cNvPr id="2458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924175"/>
            <a:ext cx="52879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0263" y="3294063"/>
            <a:ext cx="584200" cy="584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 name="Group 4"/>
          <p:cNvGrpSpPr/>
          <p:nvPr/>
        </p:nvGrpSpPr>
        <p:grpSpPr>
          <a:xfrm>
            <a:off x="6048110" y="3276600"/>
            <a:ext cx="2252134" cy="2252134"/>
            <a:chOff x="6056577" y="3293534"/>
            <a:chExt cx="2252134" cy="2252134"/>
          </a:xfrm>
          <a:effectLst>
            <a:outerShdw blurRad="63500" sx="102000" sy="102000" algn="ctr" rotWithShape="0">
              <a:prstClr val="black">
                <a:alpha val="40000"/>
              </a:prstClr>
            </a:outerShdw>
          </a:effectLst>
        </p:grpSpPr>
        <p:sp>
          <p:nvSpPr>
            <p:cNvPr id="22" name="Oval 21"/>
            <p:cNvSpPr/>
            <p:nvPr/>
          </p:nvSpPr>
          <p:spPr>
            <a:xfrm>
              <a:off x="6056577" y="3293534"/>
              <a:ext cx="2252134" cy="2252134"/>
            </a:xfrm>
            <a:prstGeom prst="ellipse">
              <a:avLst/>
            </a:prstGeom>
            <a:solidFill>
              <a:srgbClr val="C0DFC3"/>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28035">
              <a:off x="6332539" y="3522134"/>
              <a:ext cx="1681589" cy="16815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1"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p:cNvSpPr>
            <a:spLocks noGrp="1"/>
          </p:cNvSpPr>
          <p:nvPr>
            <p:ph type="title"/>
          </p:nvPr>
        </p:nvSpPr>
        <p:spPr>
          <a:xfrm>
            <a:off x="457200" y="731838"/>
            <a:ext cx="8220075" cy="631825"/>
          </a:xfrm>
        </p:spPr>
        <p:txBody>
          <a:bodyPr>
            <a:normAutofit fontScale="90000"/>
          </a:bodyPr>
          <a:lstStyle/>
          <a:p>
            <a:pPr eaLnBrk="1" hangingPunct="1">
              <a:defRPr/>
            </a:pPr>
            <a:r>
              <a:rPr lang="en-GB" altLang="en-US" dirty="0">
                <a:latin typeface="Twinkl" pitchFamily="2" charset="0"/>
              </a:rPr>
              <a:t>Living Things and Food</a:t>
            </a:r>
          </a:p>
        </p:txBody>
      </p:sp>
      <p:sp>
        <p:nvSpPr>
          <p:cNvPr id="10246" name="Title 5"/>
          <p:cNvSpPr>
            <a:spLocks/>
          </p:cNvSpPr>
          <p:nvPr/>
        </p:nvSpPr>
        <p:spPr bwMode="auto">
          <a:xfrm>
            <a:off x="457200" y="1470025"/>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a:latin typeface="Twinkl" pitchFamily="2" charset="0"/>
              </a:rPr>
              <a:t>Why do living things need food?</a:t>
            </a:r>
          </a:p>
        </p:txBody>
      </p:sp>
      <p:pic>
        <p:nvPicPr>
          <p:cNvPr id="10247"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5"/>
          <p:cNvSpPr>
            <a:spLocks/>
          </p:cNvSpPr>
          <p:nvPr/>
        </p:nvSpPr>
        <p:spPr bwMode="auto">
          <a:xfrm>
            <a:off x="1101725" y="2149475"/>
            <a:ext cx="1743075"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grow</a:t>
            </a:r>
          </a:p>
        </p:txBody>
      </p:sp>
      <p:sp>
        <p:nvSpPr>
          <p:cNvPr id="10250" name="Title 5"/>
          <p:cNvSpPr>
            <a:spLocks/>
          </p:cNvSpPr>
          <p:nvPr/>
        </p:nvSpPr>
        <p:spPr bwMode="auto">
          <a:xfrm>
            <a:off x="3530600" y="2149475"/>
            <a:ext cx="2081213"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strong</a:t>
            </a:r>
          </a:p>
        </p:txBody>
      </p:sp>
      <p:sp>
        <p:nvSpPr>
          <p:cNvPr id="10251" name="Title 5"/>
          <p:cNvSpPr>
            <a:spLocks/>
          </p:cNvSpPr>
          <p:nvPr/>
        </p:nvSpPr>
        <p:spPr bwMode="auto">
          <a:xfrm>
            <a:off x="6116638" y="2149475"/>
            <a:ext cx="2089150"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healthy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62"/>
          <a:stretch/>
        </p:blipFill>
        <p:spPr>
          <a:xfrm>
            <a:off x="755650" y="4363088"/>
            <a:ext cx="2400299" cy="1712065"/>
          </a:xfrm>
          <a:prstGeom prst="rect">
            <a:avLst/>
          </a:prstGeom>
        </p:spPr>
      </p:pic>
      <p:sp>
        <p:nvSpPr>
          <p:cNvPr id="18" name="Rectangle 17"/>
          <p:cNvSpPr/>
          <p:nvPr/>
        </p:nvSpPr>
        <p:spPr>
          <a:xfrm>
            <a:off x="3425825" y="2675148"/>
            <a:ext cx="2319338"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 name="Rectangle 21"/>
          <p:cNvSpPr/>
          <p:nvPr/>
        </p:nvSpPr>
        <p:spPr>
          <a:xfrm>
            <a:off x="7556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53" y="3178229"/>
            <a:ext cx="2187835" cy="72277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601" y="3051603"/>
            <a:ext cx="2104898" cy="107400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8177"/>
          <a:stretch/>
        </p:blipFill>
        <p:spPr>
          <a:xfrm>
            <a:off x="3216804" y="4721362"/>
            <a:ext cx="2532063" cy="135379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8127"/>
          <a:stretch/>
        </p:blipFill>
        <p:spPr>
          <a:xfrm>
            <a:off x="6214534" y="3388283"/>
            <a:ext cx="1991254" cy="2690784"/>
          </a:xfrm>
          <a:prstGeom prst="rect">
            <a:avLst/>
          </a:prstGeom>
        </p:spPr>
      </p:pic>
      <p:sp>
        <p:nvSpPr>
          <p:cNvPr id="23" name="Rectangle 22"/>
          <p:cNvSpPr/>
          <p:nvPr/>
        </p:nvSpPr>
        <p:spPr>
          <a:xfrm>
            <a:off x="59880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sp>
        <p:nvSpPr>
          <p:cNvPr id="13315" name="Title 5"/>
          <p:cNvSpPr>
            <a:spLocks/>
          </p:cNvSpPr>
          <p:nvPr/>
        </p:nvSpPr>
        <p:spPr bwMode="auto">
          <a:xfrm>
            <a:off x="457200" y="1333500"/>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pic>
        <p:nvPicPr>
          <p:cNvPr id="13316"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5"/>
          <p:cNvSpPr>
            <a:spLocks/>
          </p:cNvSpPr>
          <p:nvPr/>
        </p:nvSpPr>
        <p:spPr bwMode="auto">
          <a:xfrm>
            <a:off x="755650" y="4627563"/>
            <a:ext cx="7632700" cy="1465262"/>
          </a:xfrm>
          <a:prstGeom prst="roundRect">
            <a:avLst>
              <a:gd name="adj" fmla="val 0"/>
            </a:avLst>
          </a:prstGeom>
          <a:solidFill>
            <a:srgbClr val="C0DFC3"/>
          </a:solidFill>
          <a:ln w="19050">
            <a:solidFill>
              <a:srgbClr val="11743A"/>
            </a:solidFill>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50000"/>
              </a:lnSpc>
              <a:spcBef>
                <a:spcPct val="0"/>
              </a:spcBef>
              <a:buFontTx/>
              <a:buNone/>
            </a:pPr>
            <a:r>
              <a:rPr lang="en-GB" altLang="en-US">
                <a:latin typeface="Twinkl" pitchFamily="2" charset="0"/>
              </a:rPr>
              <a:t>Food is commonly divided into </a:t>
            </a:r>
            <a:r>
              <a:rPr lang="en-GB" altLang="en-US" b="1">
                <a:latin typeface="Twinkl" pitchFamily="2" charset="0"/>
              </a:rPr>
              <a:t>five</a:t>
            </a:r>
            <a:r>
              <a:rPr lang="en-GB" altLang="en-US">
                <a:latin typeface="Twinkl" pitchFamily="2" charset="0"/>
              </a:rPr>
              <a:t> food groups.</a:t>
            </a:r>
          </a:p>
          <a:p>
            <a:pPr algn="ctr" eaLnBrk="1" hangingPunct="1">
              <a:lnSpc>
                <a:spcPct val="150000"/>
              </a:lnSpc>
              <a:spcBef>
                <a:spcPct val="0"/>
              </a:spcBef>
              <a:buFontTx/>
              <a:buNone/>
            </a:pPr>
            <a:r>
              <a:rPr lang="en-GB" altLang="en-US">
                <a:latin typeface="Twinkl" pitchFamily="2" charset="0"/>
              </a:rPr>
              <a:t>How many of the food groups can you remember? </a:t>
            </a:r>
          </a:p>
          <a:p>
            <a:pPr algn="ctr" eaLnBrk="1" hangingPunct="1">
              <a:lnSpc>
                <a:spcPct val="150000"/>
              </a:lnSpc>
              <a:spcBef>
                <a:spcPct val="0"/>
              </a:spcBef>
              <a:buFontTx/>
              <a:buNone/>
            </a:pPr>
            <a:r>
              <a:rPr lang="en-GB" altLang="en-US">
                <a:latin typeface="Twinkl" pitchFamily="2" charset="0"/>
              </a:rPr>
              <a:t>As a group label the food groups.</a:t>
            </a:r>
          </a:p>
        </p:txBody>
      </p:sp>
      <p:pic>
        <p:nvPicPr>
          <p:cNvPr id="13318"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801813"/>
            <a:ext cx="44831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Food Groups</a:t>
            </a:r>
          </a:p>
        </p:txBody>
      </p:sp>
      <p:pic>
        <p:nvPicPr>
          <p:cNvPr id="15363"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820069" y="1337204"/>
            <a:ext cx="5503862" cy="3891497"/>
          </a:xfrm>
          <a:prstGeom prst="rect">
            <a:avLst/>
          </a:prstGeom>
          <a:effectLst>
            <a:outerShdw blurRad="63500" sx="102000" sy="102000" algn="ctr" rotWithShape="0">
              <a:prstClr val="black">
                <a:alpha val="40000"/>
              </a:prstClr>
            </a:outerShdw>
          </a:effectLst>
        </p:spPr>
      </p:pic>
      <p:sp>
        <p:nvSpPr>
          <p:cNvPr id="10" name="Title 5"/>
          <p:cNvSpPr>
            <a:spLocks/>
          </p:cNvSpPr>
          <p:nvPr/>
        </p:nvSpPr>
        <p:spPr bwMode="auto">
          <a:xfrm>
            <a:off x="750888" y="5517620"/>
            <a:ext cx="7632700" cy="5461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lnSpc>
                <a:spcPct val="150000"/>
              </a:lnSpc>
            </a:pPr>
            <a:r>
              <a:rPr lang="en-GB" altLang="en-US" sz="1600">
                <a:solidFill>
                  <a:srgbClr val="1C1C1C"/>
                </a:solidFill>
                <a:latin typeface="Twinkl" pitchFamily="2" charset="0"/>
                <a:ea typeface="NTR" charset="0"/>
                <a:cs typeface="NTR" charset="0"/>
                <a:sym typeface="NTR" charset="0"/>
              </a:rPr>
              <a:t>The food groups are shown on the Eatwell Guide.</a:t>
            </a:r>
            <a:endParaRPr lang="en-GB" altLang="en-US" sz="1600" b="1">
              <a:solidFill>
                <a:srgbClr val="1C1C1C"/>
              </a:solidFill>
              <a:latin typeface="Twinkl" pitchFamily="2" charset="0"/>
            </a:endParaRPr>
          </a:p>
        </p:txBody>
      </p:sp>
      <p:sp>
        <p:nvSpPr>
          <p:cNvPr id="11" name="Title 5"/>
          <p:cNvSpPr>
            <a:spLocks/>
          </p:cNvSpPr>
          <p:nvPr/>
        </p:nvSpPr>
        <p:spPr bwMode="auto">
          <a:xfrm>
            <a:off x="755650" y="5352520"/>
            <a:ext cx="7632700" cy="7112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The Eatwell Guide helps us to make decisions about how to make sure we eat the right balance of nutrients in our diets.</a:t>
            </a:r>
            <a:endParaRPr lang="en-GB" altLang="en-US" sz="1600" b="1">
              <a:solidFill>
                <a:srgbClr val="1C1C1C"/>
              </a:solidFill>
              <a:latin typeface="Twinkl" pitchFamily="2" charset="0"/>
            </a:endParaRPr>
          </a:p>
        </p:txBody>
      </p:sp>
      <p:sp>
        <p:nvSpPr>
          <p:cNvPr id="12" name="Title 5"/>
          <p:cNvSpPr>
            <a:spLocks/>
          </p:cNvSpPr>
          <p:nvPr/>
        </p:nvSpPr>
        <p:spPr bwMode="auto">
          <a:xfrm>
            <a:off x="763588" y="5593820"/>
            <a:ext cx="7632700" cy="465137"/>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Notice that drinking plenty of water is also very important to keep us healthy. </a:t>
            </a:r>
            <a:endParaRPr lang="en-GB" altLang="en-US" sz="1600" b="1">
              <a:solidFill>
                <a:srgbClr val="1C1C1C"/>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0" y="1587500"/>
            <a:ext cx="3816350" cy="1214438"/>
          </a:xfrm>
          <a:prstGeom prst="rect">
            <a:avLst/>
          </a:prstGeom>
          <a:solidFill>
            <a:srgbClr val="C0DFC3"/>
          </a:solidFill>
          <a:ln w="19050">
            <a:solidFill>
              <a:srgbClr val="11743A"/>
            </a:solidFill>
          </a:ln>
        </p:spPr>
        <p:txBody>
          <a:bodyPr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ea typeface="NTR" charset="0"/>
                <a:cs typeface="NTR" charset="0"/>
                <a:sym typeface="NTR" charset="0"/>
              </a:rPr>
              <a:t>Nutrients are substances that animals need to stay alive and stay healthy. These nutrients are found in the foods we eat.</a:t>
            </a:r>
            <a:endParaRPr lang="en-GB" altLang="en-US">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4935538" y="1552575"/>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50888" y="2801938"/>
            <a:ext cx="3821112" cy="468312"/>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rPr>
              <a:t>There are seven nutrients.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E7BBBB"/>
          </a:solidFill>
          <a:ln w="19050">
            <a:solidFill>
              <a:srgbClr val="E61A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8435" name="Title 5"/>
          <p:cNvSpPr>
            <a:spLocks noGrp="1"/>
          </p:cNvSpPr>
          <p:nvPr>
            <p:ph type="title"/>
          </p:nvPr>
        </p:nvSpPr>
        <p:spPr>
          <a:xfrm>
            <a:off x="457200" y="744538"/>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E61A75"/>
                </a:solidFill>
                <a:latin typeface="Twinkl" pitchFamily="2" charset="0"/>
              </a:rPr>
              <a:t>Proteins</a:t>
            </a:r>
          </a:p>
        </p:txBody>
      </p:sp>
      <p:sp>
        <p:nvSpPr>
          <p:cNvPr id="17412" name="Title 5"/>
          <p:cNvSpPr txBox="1">
            <a:spLocks/>
          </p:cNvSpPr>
          <p:nvPr/>
        </p:nvSpPr>
        <p:spPr bwMode="auto">
          <a:xfrm>
            <a:off x="4933950" y="1819275"/>
            <a:ext cx="3454400" cy="4273550"/>
          </a:xfrm>
          <a:prstGeom prst="rect">
            <a:avLst/>
          </a:prstGeom>
          <a:solidFill>
            <a:schemeClr val="bg1"/>
          </a:solidFill>
          <a:ln w="19050">
            <a:solidFill>
              <a:srgbClr val="E61A75"/>
            </a:solidFill>
            <a:miter lim="800000"/>
            <a:headEnd/>
            <a:tailEnd/>
          </a:ln>
        </p:spPr>
        <p:txBody>
          <a:bodyPr lIns="252000" tIns="252000" rIns="252000" bIns="25200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ctr" eaLnBrk="1" hangingPunct="1">
              <a:lnSpc>
                <a:spcPct val="90000"/>
              </a:lnSpc>
            </a:pPr>
            <a:r>
              <a:rPr lang="en-GB" altLang="en-US" sz="2000" b="1">
                <a:solidFill>
                  <a:srgbClr val="E61A75"/>
                </a:solidFill>
                <a:latin typeface="Twinkl" pitchFamily="2" charset="0"/>
              </a:rPr>
              <a:t>Proteins help your body to grow and repair itself.</a:t>
            </a:r>
          </a:p>
          <a:p>
            <a:pPr algn="ctr" eaLnBrk="1" hangingPunct="1">
              <a:lnSpc>
                <a:spcPct val="90000"/>
              </a:lnSpc>
            </a:pPr>
            <a:endParaRPr lang="en-GB" altLang="en-US" sz="2000" b="1">
              <a:latin typeface="Twinkl" pitchFamily="2" charset="0"/>
            </a:endParaRPr>
          </a:p>
          <a:p>
            <a:pPr algn="ctr" eaLnBrk="1" hangingPunct="1">
              <a:lnSpc>
                <a:spcPct val="90000"/>
              </a:lnSpc>
            </a:pPr>
            <a:endParaRPr lang="en-GB" altLang="en-US" b="1">
              <a:latin typeface="Twinkl" pitchFamily="2" charset="0"/>
            </a:endParaRPr>
          </a:p>
          <a:p>
            <a:pPr algn="ctr" eaLnBrk="1" hangingPunct="1">
              <a:lnSpc>
                <a:spcPct val="90000"/>
              </a:lnSpc>
            </a:pPr>
            <a:r>
              <a:rPr lang="en-GB" altLang="en-US" sz="2000">
                <a:latin typeface="Twinkl" pitchFamily="2" charset="0"/>
              </a:rPr>
              <a:t>Foods high in protein include:</a:t>
            </a:r>
          </a:p>
          <a:p>
            <a:pPr algn="ctr" eaLnBrk="1" hangingPunct="1">
              <a:lnSpc>
                <a:spcPct val="90000"/>
              </a:lnSpc>
            </a:pPr>
            <a:endParaRPr lang="en-GB" altLang="en-US" sz="2000">
              <a:latin typeface="Twinkl" pitchFamily="2" charset="0"/>
            </a:endParaRPr>
          </a:p>
          <a:p>
            <a:pPr algn="ctr" eaLnBrk="1" hangingPunct="1">
              <a:lnSpc>
                <a:spcPct val="90000"/>
              </a:lnSpc>
            </a:pPr>
            <a:r>
              <a:rPr lang="en-GB" altLang="en-US" sz="2000">
                <a:latin typeface="Twinkl" pitchFamily="2" charset="0"/>
              </a:rPr>
              <a:t>Red Meat</a:t>
            </a:r>
          </a:p>
          <a:p>
            <a:pPr algn="ctr" eaLnBrk="1" hangingPunct="1">
              <a:lnSpc>
                <a:spcPct val="90000"/>
              </a:lnSpc>
            </a:pPr>
            <a:r>
              <a:rPr lang="en-GB" altLang="en-US" sz="2000">
                <a:latin typeface="Twinkl" pitchFamily="2" charset="0"/>
              </a:rPr>
              <a:t>Fish</a:t>
            </a:r>
          </a:p>
          <a:p>
            <a:pPr algn="ctr" eaLnBrk="1" hangingPunct="1">
              <a:lnSpc>
                <a:spcPct val="90000"/>
              </a:lnSpc>
            </a:pPr>
            <a:r>
              <a:rPr lang="en-GB" altLang="en-US" sz="2000">
                <a:latin typeface="Twinkl" pitchFamily="2" charset="0"/>
              </a:rPr>
              <a:t>Beans</a:t>
            </a:r>
          </a:p>
          <a:p>
            <a:pPr algn="ctr" eaLnBrk="1" hangingPunct="1">
              <a:lnSpc>
                <a:spcPct val="90000"/>
              </a:lnSpc>
            </a:pPr>
            <a:r>
              <a:rPr lang="en-GB" altLang="en-US" sz="2000">
                <a:latin typeface="Twinkl" pitchFamily="2" charset="0"/>
              </a:rPr>
              <a:t>Yoghurt</a:t>
            </a:r>
          </a:p>
        </p:txBody>
      </p:sp>
      <p:pic>
        <p:nvPicPr>
          <p:cNvPr id="2" name="Picture 1"/>
          <p:cNvPicPr>
            <a:picLocks noChangeAspect="1"/>
          </p:cNvPicPr>
          <p:nvPr/>
        </p:nvPicPr>
        <p:blipFill>
          <a:blip r:embed="rId2"/>
          <a:stretch>
            <a:fillRect/>
          </a:stretch>
        </p:blipFill>
        <p:spPr>
          <a:xfrm>
            <a:off x="817563" y="4419600"/>
            <a:ext cx="1468437" cy="150653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896938" y="2016125"/>
            <a:ext cx="1639887" cy="12525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2536825" y="5067300"/>
            <a:ext cx="1909763" cy="76993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124075" y="3335338"/>
            <a:ext cx="1360488" cy="14779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3308350" y="2016125"/>
            <a:ext cx="1016000" cy="128111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ACC38"/>
          </a:solidFill>
          <a:ln w="19050">
            <a:solidFill>
              <a:srgbClr val="CD99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9459" name="Title 5"/>
          <p:cNvSpPr>
            <a:spLocks noGrp="1"/>
          </p:cNvSpPr>
          <p:nvPr>
            <p:ph type="title"/>
          </p:nvPr>
        </p:nvSpPr>
        <p:spPr>
          <a:xfrm>
            <a:off x="457200" y="812800"/>
            <a:ext cx="8220075" cy="633413"/>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CD9905"/>
                </a:solidFill>
                <a:latin typeface="Twinkl" pitchFamily="2" charset="0"/>
              </a:rPr>
              <a:t>Carbohydrates</a:t>
            </a:r>
          </a:p>
        </p:txBody>
      </p:sp>
      <p:sp>
        <p:nvSpPr>
          <p:cNvPr id="18436" name="Title 5"/>
          <p:cNvSpPr>
            <a:spLocks/>
          </p:cNvSpPr>
          <p:nvPr/>
        </p:nvSpPr>
        <p:spPr bwMode="auto">
          <a:xfrm>
            <a:off x="4933950" y="1819275"/>
            <a:ext cx="3454400" cy="4273550"/>
          </a:xfrm>
          <a:prstGeom prst="rect">
            <a:avLst/>
          </a:prstGeom>
          <a:solidFill>
            <a:schemeClr val="bg1"/>
          </a:solidFill>
          <a:ln w="19050">
            <a:solidFill>
              <a:srgbClr val="CD990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CD9905"/>
                </a:solidFill>
                <a:latin typeface="Twinkl" pitchFamily="2" charset="0"/>
              </a:rPr>
              <a:t>Carbohydrates give </a:t>
            </a:r>
            <a:br>
              <a:rPr lang="en-GB" altLang="en-US" sz="2000" b="1">
                <a:solidFill>
                  <a:srgbClr val="CD9905"/>
                </a:solidFill>
                <a:latin typeface="Twinkl" pitchFamily="2" charset="0"/>
              </a:rPr>
            </a:br>
            <a:r>
              <a:rPr lang="en-GB" altLang="en-US" sz="2000" b="1">
                <a:solidFill>
                  <a:srgbClr val="CD9905"/>
                </a:solidFill>
                <a:latin typeface="Twinkl" pitchFamily="2" charset="0"/>
              </a:rPr>
              <a:t>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carbohydrates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Bread</a:t>
            </a:r>
          </a:p>
          <a:p>
            <a:pPr algn="ctr" eaLnBrk="1" hangingPunct="1">
              <a:spcBef>
                <a:spcPct val="0"/>
              </a:spcBef>
              <a:buFontTx/>
              <a:buNone/>
            </a:pPr>
            <a:r>
              <a:rPr lang="en-GB" altLang="en-US" sz="2000">
                <a:solidFill>
                  <a:schemeClr val="tx1"/>
                </a:solidFill>
                <a:latin typeface="Twinkl" pitchFamily="2" charset="0"/>
              </a:rPr>
              <a:t>Pasta</a:t>
            </a:r>
          </a:p>
          <a:p>
            <a:pPr algn="ctr" eaLnBrk="1" hangingPunct="1">
              <a:spcBef>
                <a:spcPct val="0"/>
              </a:spcBef>
              <a:buFontTx/>
              <a:buNone/>
            </a:pPr>
            <a:r>
              <a:rPr lang="en-GB" altLang="en-US" sz="2000">
                <a:solidFill>
                  <a:schemeClr val="tx1"/>
                </a:solidFill>
                <a:latin typeface="Twinkl" pitchFamily="2" charset="0"/>
              </a:rPr>
              <a:t>Fruit</a:t>
            </a:r>
          </a:p>
          <a:p>
            <a:pPr algn="ctr" eaLnBrk="1" hangingPunct="1">
              <a:spcBef>
                <a:spcPct val="0"/>
              </a:spcBef>
              <a:buFontTx/>
              <a:buNone/>
            </a:pPr>
            <a:r>
              <a:rPr lang="en-GB" altLang="en-US" sz="2000">
                <a:solidFill>
                  <a:schemeClr val="tx1"/>
                </a:solidFill>
                <a:latin typeface="Twinkl" pitchFamily="2" charset="0"/>
              </a:rPr>
              <a:t>Potatoes</a:t>
            </a:r>
          </a:p>
        </p:txBody>
      </p:sp>
      <p:pic>
        <p:nvPicPr>
          <p:cNvPr id="2" name="Picture 1"/>
          <p:cNvPicPr>
            <a:picLocks noChangeAspect="1"/>
          </p:cNvPicPr>
          <p:nvPr/>
        </p:nvPicPr>
        <p:blipFill>
          <a:blip r:embed="rId2"/>
          <a:stretch>
            <a:fillRect/>
          </a:stretch>
        </p:blipFill>
        <p:spPr>
          <a:xfrm rot="338961">
            <a:off x="1058863" y="4083050"/>
            <a:ext cx="2822575" cy="19954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rot="214890">
            <a:off x="1704975" y="30956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rot="21394277">
            <a:off x="3098800" y="2316163"/>
            <a:ext cx="1173163" cy="214788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8375" y="2016125"/>
            <a:ext cx="1671638" cy="8143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B4A7CA"/>
          </a:solidFill>
          <a:ln w="19050">
            <a:solidFill>
              <a:srgbClr val="6B2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0483"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6B2D88"/>
                </a:solidFill>
                <a:latin typeface="Twinkl" pitchFamily="2" charset="0"/>
              </a:rPr>
              <a:t>Fats</a:t>
            </a:r>
          </a:p>
        </p:txBody>
      </p:sp>
      <p:sp>
        <p:nvSpPr>
          <p:cNvPr id="19460" name="Title 5"/>
          <p:cNvSpPr>
            <a:spLocks/>
          </p:cNvSpPr>
          <p:nvPr/>
        </p:nvSpPr>
        <p:spPr bwMode="auto">
          <a:xfrm>
            <a:off x="4933950" y="1819275"/>
            <a:ext cx="3454400" cy="4273550"/>
          </a:xfrm>
          <a:prstGeom prst="rect">
            <a:avLst/>
          </a:prstGeom>
          <a:solidFill>
            <a:schemeClr val="bg1"/>
          </a:solidFill>
          <a:ln w="19050">
            <a:solidFill>
              <a:srgbClr val="6B2D88"/>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6B2D88"/>
                </a:solidFill>
                <a:latin typeface="Twinkl" pitchFamily="2" charset="0"/>
              </a:rPr>
              <a:t>Fats give 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fats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Nuts</a:t>
            </a:r>
          </a:p>
          <a:p>
            <a:pPr algn="ctr" eaLnBrk="1" hangingPunct="1">
              <a:spcBef>
                <a:spcPct val="0"/>
              </a:spcBef>
              <a:buFontTx/>
              <a:buNone/>
            </a:pPr>
            <a:r>
              <a:rPr lang="en-GB" altLang="en-US" sz="2000">
                <a:solidFill>
                  <a:schemeClr val="tx1"/>
                </a:solidFill>
                <a:latin typeface="Twinkl" pitchFamily="2" charset="0"/>
              </a:rPr>
              <a:t>Oils</a:t>
            </a:r>
          </a:p>
          <a:p>
            <a:pPr algn="ctr" eaLnBrk="1" hangingPunct="1">
              <a:spcBef>
                <a:spcPct val="0"/>
              </a:spcBef>
              <a:buFontTx/>
              <a:buNone/>
            </a:pPr>
            <a:r>
              <a:rPr lang="en-GB" altLang="en-US" sz="2000">
                <a:solidFill>
                  <a:schemeClr val="tx1"/>
                </a:solidFill>
                <a:latin typeface="Twinkl" pitchFamily="2" charset="0"/>
              </a:rPr>
              <a:t>Avocados </a:t>
            </a:r>
          </a:p>
          <a:p>
            <a:pPr algn="ctr" eaLnBrk="1" hangingPunct="1">
              <a:spcBef>
                <a:spcPct val="0"/>
              </a:spcBef>
              <a:buFontTx/>
              <a:buNone/>
            </a:pPr>
            <a:r>
              <a:rPr lang="en-GB" altLang="en-US" sz="2000">
                <a:solidFill>
                  <a:schemeClr val="tx1"/>
                </a:solidFill>
                <a:latin typeface="Twinkl" pitchFamily="2" charset="0"/>
              </a:rPr>
              <a:t>Butter</a:t>
            </a:r>
          </a:p>
        </p:txBody>
      </p:sp>
      <p:pic>
        <p:nvPicPr>
          <p:cNvPr id="2" name="Picture 1"/>
          <p:cNvPicPr>
            <a:picLocks noChangeAspect="1"/>
          </p:cNvPicPr>
          <p:nvPr/>
        </p:nvPicPr>
        <p:blipFill>
          <a:blip r:embed="rId2"/>
          <a:stretch>
            <a:fillRect/>
          </a:stretch>
        </p:blipFill>
        <p:spPr>
          <a:xfrm rot="21335444">
            <a:off x="2884488" y="2011363"/>
            <a:ext cx="947737" cy="130175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3140075" y="3552825"/>
            <a:ext cx="996950" cy="239871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482725" y="4156075"/>
            <a:ext cx="887413" cy="167798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2025" y="2846388"/>
            <a:ext cx="1741488" cy="100171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8BD95"/>
          </a:solidFill>
          <a:ln w="1905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1507"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F08215"/>
                </a:solidFill>
                <a:latin typeface="Twinkl" pitchFamily="2" charset="0"/>
              </a:rPr>
              <a:t>Vitamins</a:t>
            </a:r>
          </a:p>
        </p:txBody>
      </p:sp>
      <p:sp>
        <p:nvSpPr>
          <p:cNvPr id="20484" name="Title 5"/>
          <p:cNvSpPr>
            <a:spLocks/>
          </p:cNvSpPr>
          <p:nvPr/>
        </p:nvSpPr>
        <p:spPr bwMode="auto">
          <a:xfrm>
            <a:off x="4933950" y="1819275"/>
            <a:ext cx="3454400" cy="4273550"/>
          </a:xfrm>
          <a:prstGeom prst="rect">
            <a:avLst/>
          </a:prstGeom>
          <a:solidFill>
            <a:schemeClr val="bg1"/>
          </a:solidFill>
          <a:ln w="19050">
            <a:solidFill>
              <a:srgbClr val="F0821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F08215"/>
                </a:solidFill>
                <a:latin typeface="Twinkl" pitchFamily="2" charset="0"/>
              </a:rPr>
              <a:t>Vitamins keep your </a:t>
            </a:r>
            <a:br>
              <a:rPr lang="en-GB" altLang="en-US" sz="2000" b="1">
                <a:solidFill>
                  <a:srgbClr val="F08215"/>
                </a:solidFill>
                <a:latin typeface="Twinkl" pitchFamily="2" charset="0"/>
              </a:rPr>
            </a:br>
            <a:r>
              <a:rPr lang="en-GB" altLang="en-US" sz="2000" b="1">
                <a:solidFill>
                  <a:srgbClr val="F08215"/>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vitamins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Oranges</a:t>
            </a:r>
          </a:p>
          <a:p>
            <a:pPr algn="ctr" eaLnBrk="1" hangingPunct="1">
              <a:spcBef>
                <a:spcPct val="0"/>
              </a:spcBef>
              <a:buFontTx/>
              <a:buNone/>
            </a:pPr>
            <a:r>
              <a:rPr lang="en-GB" altLang="en-US" sz="2000">
                <a:solidFill>
                  <a:schemeClr val="tx1"/>
                </a:solidFill>
                <a:latin typeface="Twinkl" pitchFamily="2" charset="0"/>
              </a:rPr>
              <a:t>Carrots</a:t>
            </a:r>
          </a:p>
          <a:p>
            <a:pPr algn="ctr" eaLnBrk="1" hangingPunct="1">
              <a:spcBef>
                <a:spcPct val="0"/>
              </a:spcBef>
              <a:buFontTx/>
              <a:buNone/>
            </a:pPr>
            <a:r>
              <a:rPr lang="en-GB" altLang="en-US" sz="2000">
                <a:solidFill>
                  <a:schemeClr val="tx1"/>
                </a:solidFill>
                <a:latin typeface="Twinkl" pitchFamily="2" charset="0"/>
              </a:rPr>
              <a:t>Beef</a:t>
            </a:r>
          </a:p>
          <a:p>
            <a:pPr algn="ctr" eaLnBrk="1" hangingPunct="1">
              <a:spcBef>
                <a:spcPct val="0"/>
              </a:spcBef>
              <a:buFontTx/>
              <a:buNone/>
            </a:pPr>
            <a:r>
              <a:rPr lang="en-GB" altLang="en-US" sz="2000">
                <a:solidFill>
                  <a:schemeClr val="tx1"/>
                </a:solidFill>
                <a:latin typeface="Twinkl" pitchFamily="2" charset="0"/>
              </a:rPr>
              <a:t>Nuts</a:t>
            </a:r>
          </a:p>
        </p:txBody>
      </p:sp>
      <p:pic>
        <p:nvPicPr>
          <p:cNvPr id="9" name="Picture 8"/>
          <p:cNvPicPr>
            <a:picLocks noChangeAspect="1"/>
          </p:cNvPicPr>
          <p:nvPr/>
        </p:nvPicPr>
        <p:blipFill>
          <a:blip r:embed="rId2"/>
          <a:stretch>
            <a:fillRect/>
          </a:stretch>
        </p:blipFill>
        <p:spPr>
          <a:xfrm rot="21335444">
            <a:off x="3070225" y="2090738"/>
            <a:ext cx="1001713" cy="1376362"/>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874713" y="4335463"/>
            <a:ext cx="1897062" cy="144938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944563" y="2506663"/>
            <a:ext cx="2325687" cy="165893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3114675" y="4478338"/>
            <a:ext cx="1216025" cy="1223962"/>
          </a:xfrm>
          <a:prstGeom prst="rect">
            <a:avLst/>
          </a:prstGeom>
          <a:effectLst>
            <a:outerShdw blurRad="63500" sx="102000" sy="102000" algn="ctr" rotWithShape="0">
              <a:prstClr val="black">
                <a:alpha val="40000"/>
              </a:prstClr>
            </a:outerShdw>
          </a:effec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1767</TotalTime>
  <Words>414</Words>
  <Application>Microsoft Office PowerPoint</Application>
  <PresentationFormat>On-screen Show (4:3)</PresentationFormat>
  <Paragraphs>88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NTR</vt:lpstr>
      <vt:lpstr>Twinkl</vt:lpstr>
      <vt:lpstr>Calibri</vt:lpstr>
      <vt:lpstr>Sassoon Infant Md</vt:lpstr>
      <vt:lpstr>Arial</vt:lpstr>
      <vt:lpstr>Sassoon Infant Rg</vt:lpstr>
      <vt:lpstr>Office Theme</vt:lpstr>
      <vt:lpstr>PowerPoint Presentation</vt:lpstr>
      <vt:lpstr>Living Things and Food</vt:lpstr>
      <vt:lpstr>Human Food</vt:lpstr>
      <vt:lpstr>Food Groups</vt:lpstr>
      <vt:lpstr>Types of Nutrients</vt:lpstr>
      <vt:lpstr>Types of Nutrients - Proteins</vt:lpstr>
      <vt:lpstr>Types of Nutrients - Carbohydrates</vt:lpstr>
      <vt:lpstr>Types of Nutrients - Fats</vt:lpstr>
      <vt:lpstr>Types of Nutrients - Vitamins</vt:lpstr>
      <vt:lpstr>Types of Nutrients - Minerals</vt:lpstr>
      <vt:lpstr>Types of Nutrients - Water</vt:lpstr>
      <vt:lpstr>Types of Nutrients - Fibre</vt:lpstr>
      <vt:lpstr>Food Groups and Nutrients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Danielle Lewtas</cp:lastModifiedBy>
  <cp:revision>158</cp:revision>
  <dcterms:created xsi:type="dcterms:W3CDTF">2014-10-01T16:09:27Z</dcterms:created>
  <dcterms:modified xsi:type="dcterms:W3CDTF">2025-01-09T17:11:23Z</dcterms:modified>
</cp:coreProperties>
</file>