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6" r:id="rId8"/>
    <p:sldId id="260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603" autoAdjust="0"/>
    <p:restoredTop sz="94660"/>
  </p:normalViewPr>
  <p:slideViewPr>
    <p:cSldViewPr snapToGrid="0">
      <p:cViewPr>
        <p:scale>
          <a:sx n="70" d="100"/>
          <a:sy n="70" d="100"/>
        </p:scale>
        <p:origin x="1356" y="9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24/01/2025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24/01/2025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24/01/2025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24/01/2025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24/01/2025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24/01/2025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24/01/2025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24/01/2025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24/01/2025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24/01/2025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24/01/2025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24/01/2025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Spelling week 2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Spring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85165"/>
            <a:ext cx="9144000" cy="1655762"/>
          </a:xfrm>
        </p:spPr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Sound of the week: Phoneme:/û/</a:t>
            </a:r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>
                <a:latin typeface="Twinkl Cursive Looped" panose="02000000000000000000" pitchFamily="2" charset="0"/>
              </a:rPr>
              <a:t>Monday</a:t>
            </a:r>
            <a:r>
              <a:rPr lang="en-GB" dirty="0">
                <a:latin typeface="Twinkl Cursive Looped" panose="02000000000000000000" pitchFamily="2" charset="0"/>
              </a:rPr>
              <a:t> – Sound of the week: Phoneme: / û /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Written: Grapheme – er, ear, </a:t>
            </a:r>
            <a:r>
              <a:rPr lang="en-GB" dirty="0" err="1">
                <a:latin typeface="Twinkl Cursive Looped" panose="02000000000000000000" pitchFamily="2" charset="0"/>
              </a:rPr>
              <a:t>ar,our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Sort the words into the different groups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A3335D2-D2A5-4756-A5AF-F052D5A3B7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994162"/>
              </p:ext>
            </p:extLst>
          </p:nvPr>
        </p:nvGraphicFramePr>
        <p:xfrm>
          <a:off x="1889125" y="2777066"/>
          <a:ext cx="65024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8616709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68090185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1185461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8960400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Twinkl Cursive Looped" panose="02000000000000000000" pitchFamily="2" charset="0"/>
                        </a:rPr>
                        <a:t>er</a:t>
                      </a:r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latin typeface="Twinkl Cursive Looped" panose="02000000000000000000" pitchFamily="2" charset="0"/>
                        </a:rPr>
                        <a:t>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err="1">
                          <a:latin typeface="Twinkl Cursive Looped" panose="02000000000000000000" pitchFamily="2" charset="0"/>
                        </a:rPr>
                        <a:t>ar</a:t>
                      </a:r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>
                          <a:latin typeface="Twinkl Cursive Looped" panose="02000000000000000000" pitchFamily="2" charset="0"/>
                        </a:rPr>
                        <a:t>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984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269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1554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385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648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2937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07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87608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latin typeface="Twinkl Cursive Looped" panose="02000000000000000000" pitchFamily="2" charset="0"/>
              </a:rPr>
              <a:t>This weeks words: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weather 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whether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grammar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learn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perhaps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calendar 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popular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journey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US" b="1" u="sng" dirty="0">
                <a:latin typeface="Twinkl Cursive Looped" panose="02000000000000000000" pitchFamily="2" charset="0"/>
              </a:rPr>
              <a:t>Statutory words (Y3/4)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b="1" dirty="0">
                <a:solidFill>
                  <a:srgbClr val="FF0000"/>
                </a:solidFill>
                <a:latin typeface="Twinkl Cursive Looped" panose="02000000000000000000" pitchFamily="2" charset="0"/>
              </a:rPr>
              <a:t>favourite</a:t>
            </a:r>
            <a:br>
              <a:rPr lang="en-US" b="1" dirty="0">
                <a:solidFill>
                  <a:srgbClr val="FF0000"/>
                </a:solidFill>
                <a:latin typeface="Twinkl Cursive Looped" panose="02000000000000000000" pitchFamily="2" charset="0"/>
              </a:rPr>
            </a:br>
            <a:r>
              <a:rPr lang="en-GB" b="1" dirty="0">
                <a:solidFill>
                  <a:srgbClr val="FF0000"/>
                </a:solidFill>
                <a:latin typeface="Twinkl Cursive Looped" panose="02000000000000000000" pitchFamily="2" charset="0"/>
              </a:rPr>
              <a:t>heard</a:t>
            </a: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endParaRPr lang="en-US" b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/>
              <a:t>Tuesday</a:t>
            </a:r>
            <a:r>
              <a:rPr lang="en-GB" dirty="0"/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2) Please gather spelling lists from the front.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5) Write down 5 words you need to practise to spell this week.  </a:t>
            </a: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Wednesday</a:t>
            </a:r>
            <a:r>
              <a:rPr lang="en-GB" dirty="0">
                <a:latin typeface="Twinkl Cursive Looped" panose="02000000000000000000" pitchFamily="2" charset="0"/>
              </a:rPr>
              <a:t> - Spelling: sound analysis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Twinkl Cursive Looped" panose="02000000000000000000" pitchFamily="2" charset="0"/>
              </a:rPr>
              <a:t>Can you identify the individual phonemes in each word?</a:t>
            </a: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en-GB" dirty="0">
                <a:latin typeface="Twinkl Cursive Looped" panose="02000000000000000000" pitchFamily="2" charset="0"/>
              </a:rPr>
              <a:t>Weather </a:t>
            </a:r>
            <a:endParaRPr lang="en-US" dirty="0">
              <a:latin typeface="Twinkl Cursive Looped" panose="02000000000000000000" pitchFamily="2" charset="0"/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en-GB" dirty="0">
                <a:latin typeface="Twinkl Cursive Looped" panose="02000000000000000000" pitchFamily="2" charset="0"/>
              </a:rPr>
              <a:t>journey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>
              <a:latin typeface="Twinkl Cursive Looped" panose="02000000000000000000" pitchFamily="2" charset="0"/>
            </a:endParaRPr>
          </a:p>
          <a:p>
            <a:pPr marL="0" indent="0" algn="ctr">
              <a:buNone/>
            </a:pPr>
            <a:r>
              <a:rPr lang="en-GB" dirty="0">
                <a:latin typeface="Twinkl Cursive Looped" panose="02000000000000000000" pitchFamily="2" charset="0"/>
              </a:rPr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76288"/>
            <a:ext cx="8261498" cy="1325563"/>
          </a:xfrm>
        </p:spPr>
        <p:txBody>
          <a:bodyPr>
            <a:normAutofit fontScale="90000"/>
          </a:bodyPr>
          <a:lstStyle/>
          <a:p>
            <a:r>
              <a:rPr lang="en-GB" b="1" u="sng" dirty="0">
                <a:latin typeface="Twinkl Cursive Looped" panose="02000000000000000000" pitchFamily="2" charset="0"/>
              </a:rPr>
              <a:t>Thursday </a:t>
            </a:r>
            <a:r>
              <a:rPr lang="en-GB" dirty="0">
                <a:latin typeface="Twinkl Cursive Looped" panose="02000000000000000000" pitchFamily="2" charset="0"/>
              </a:rPr>
              <a:t>- Sound of the week: Phoneme: / û /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Written: Grapheme – er, ear, </a:t>
            </a:r>
            <a:r>
              <a:rPr lang="en-GB" dirty="0" err="1">
                <a:latin typeface="Twinkl Cursive Looped" panose="02000000000000000000" pitchFamily="2" charset="0"/>
              </a:rPr>
              <a:t>ar,our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Copy the words into your handwriting books – neatly and correctly – underline your sounds in your spelling words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54E007-8E76-6480-40DA-B05DD6414537}"/>
              </a:ext>
            </a:extLst>
          </p:cNvPr>
          <p:cNvSpPr txBox="1"/>
          <p:nvPr/>
        </p:nvSpPr>
        <p:spPr>
          <a:xfrm>
            <a:off x="6342282" y="0"/>
            <a:ext cx="6204096" cy="82176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sz="3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This weeks words:</a:t>
            </a:r>
            <a:br>
              <a:rPr kumimoji="0" lang="en-US" sz="3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weather </a:t>
            </a:r>
            <a:b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whether</a:t>
            </a:r>
            <a:b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grammar</a:t>
            </a:r>
            <a:b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learn</a:t>
            </a:r>
            <a:b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perhaps</a:t>
            </a:r>
            <a:b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calendar </a:t>
            </a:r>
            <a:b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popular</a:t>
            </a:r>
            <a:b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journey</a:t>
            </a:r>
            <a:br>
              <a:rPr kumimoji="0" lang="en-US" sz="3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r>
              <a:rPr kumimoji="0" lang="en-US" sz="3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Statutory words (Y3/4)</a:t>
            </a:r>
            <a:br>
              <a:rPr kumimoji="0" lang="en-US" sz="3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favourite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  <a:t>heard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inkl Cursive Looped" panose="02000000000000000000" pitchFamily="2" charset="0"/>
                <a:ea typeface="+mj-ea"/>
                <a:cs typeface="+mj-cs"/>
              </a:rPr>
            </a:br>
            <a:endParaRPr lang="en-GB" sz="2400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87608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latin typeface="Twinkl Cursive Looped" panose="02000000000000000000" pitchFamily="2" charset="0"/>
              </a:rPr>
              <a:t>This weeks words: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weather 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whether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grammar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learn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perhaps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calendar 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popular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journey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US" b="1" u="sng" dirty="0">
                <a:latin typeface="Twinkl Cursive Looped" panose="02000000000000000000" pitchFamily="2" charset="0"/>
              </a:rPr>
              <a:t>Statutory words (Y3/4)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b="1" dirty="0">
                <a:solidFill>
                  <a:srgbClr val="FF0000"/>
                </a:solidFill>
                <a:latin typeface="Twinkl Cursive Looped" panose="02000000000000000000" pitchFamily="2" charset="0"/>
              </a:rPr>
              <a:t>favourite</a:t>
            </a:r>
            <a:br>
              <a:rPr lang="en-US" b="1" dirty="0">
                <a:solidFill>
                  <a:srgbClr val="FF0000"/>
                </a:solidFill>
                <a:latin typeface="Twinkl Cursive Looped" panose="02000000000000000000" pitchFamily="2" charset="0"/>
              </a:rPr>
            </a:br>
            <a:r>
              <a:rPr lang="en-GB" b="1" dirty="0">
                <a:solidFill>
                  <a:srgbClr val="FF0000"/>
                </a:solidFill>
                <a:latin typeface="Twinkl Cursive Looped" panose="02000000000000000000" pitchFamily="2" charset="0"/>
              </a:rPr>
              <a:t>heard</a:t>
            </a: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endParaRPr lang="en-US" b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814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Friday</a:t>
            </a:r>
            <a:r>
              <a:rPr lang="en-GB" dirty="0">
                <a:latin typeface="Twinkl Cursive Looped" panose="02000000000000000000" pitchFamily="2" charset="0"/>
              </a:rPr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  <a:latin typeface="Twinkl Cursive Looped" panose="02000000000000000000" pitchFamily="2" charset="0"/>
              </a:rPr>
              <a:t>– </a:t>
            </a:r>
            <a:r>
              <a:rPr lang="en-GB" dirty="0">
                <a:latin typeface="Twinkl Cursive Looped" panose="02000000000000000000" pitchFamily="2" charset="0"/>
              </a:rPr>
              <a:t>er, ear, </a:t>
            </a:r>
            <a:r>
              <a:rPr lang="en-GB" dirty="0" err="1">
                <a:latin typeface="Twinkl Cursive Looped" panose="02000000000000000000" pitchFamily="2" charset="0"/>
              </a:rPr>
              <a:t>ar</a:t>
            </a:r>
            <a:r>
              <a:rPr lang="en-GB" dirty="0">
                <a:latin typeface="Twinkl Cursive Looped" panose="02000000000000000000" pitchFamily="2" charset="0"/>
              </a:rPr>
              <a:t>, our</a:t>
            </a: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ED111F-9A72-CAF3-9CE7-210651CF5E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2BB0F-9168-6475-221F-3CAF61F1A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07169"/>
            <a:ext cx="10515600" cy="1325563"/>
          </a:xfrm>
        </p:spPr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Friday</a:t>
            </a:r>
            <a:r>
              <a:rPr lang="en-GB" dirty="0">
                <a:latin typeface="Twinkl Cursive Looped" panose="02000000000000000000" pitchFamily="2" charset="0"/>
              </a:rPr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DE155-37F3-F49E-E4E5-1AA57A788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53331"/>
            <a:ext cx="7574507" cy="4351338"/>
          </a:xfrm>
        </p:spPr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  <a:latin typeface="Twinkl Cursive Looped" panose="02000000000000000000" pitchFamily="2" charset="0"/>
              </a:rPr>
              <a:t>– </a:t>
            </a:r>
            <a:r>
              <a:rPr lang="en-GB" dirty="0">
                <a:latin typeface="Twinkl Cursive Looped" panose="02000000000000000000" pitchFamily="2" charset="0"/>
              </a:rPr>
              <a:t>er, ear, </a:t>
            </a:r>
            <a:r>
              <a:rPr lang="en-GB" dirty="0" err="1">
                <a:latin typeface="Twinkl Cursive Looped" panose="02000000000000000000" pitchFamily="2" charset="0"/>
              </a:rPr>
              <a:t>ar</a:t>
            </a:r>
            <a:r>
              <a:rPr lang="en-GB" dirty="0">
                <a:latin typeface="Twinkl Cursive Looped" panose="02000000000000000000" pitchFamily="2" charset="0"/>
              </a:rPr>
              <a:t>, our</a:t>
            </a: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B93131-BF67-52C5-1B94-FA8D5FDD76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9461" y="955343"/>
            <a:ext cx="512211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44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422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Twinkl Cursive Looped</vt:lpstr>
      <vt:lpstr>Office Theme</vt:lpstr>
      <vt:lpstr>Spelling week 2 Spring 2</vt:lpstr>
      <vt:lpstr>Monday – Sound of the week: Phoneme: / û / Written: Grapheme – er, ear, ar,our  Sort the words into the different groups</vt:lpstr>
      <vt:lpstr>This weeks words: weather  whether grammar learn perhaps calendar  popular journey Statutory words (Y3/4) favourite heard    </vt:lpstr>
      <vt:lpstr>Tuesday - Spellings: partner test</vt:lpstr>
      <vt:lpstr>Wednesday - Spelling: sound analysis (sound buttons)</vt:lpstr>
      <vt:lpstr>Thursday - Sound of the week: Phoneme: / û / Written: Grapheme – er, ear, ar,our  Copy the words into your handwriting books – neatly and correctly – underline your sounds in your spelling words</vt:lpstr>
      <vt:lpstr>This weeks words: weather  whether grammar learn perhaps calendar  popular journey Statutory words (Y3/4) favourite heard    </vt:lpstr>
      <vt:lpstr>Friday - Spellings: Test: Adult led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Kirsty Ruddle</cp:lastModifiedBy>
  <cp:revision>67</cp:revision>
  <dcterms:created xsi:type="dcterms:W3CDTF">2021-11-04T14:23:22Z</dcterms:created>
  <dcterms:modified xsi:type="dcterms:W3CDTF">2025-01-24T21:19:01Z</dcterms:modified>
</cp:coreProperties>
</file>