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6" r:id="rId8"/>
    <p:sldId id="260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60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1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24/01/2025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24/01/2025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24/01/2025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24/01/2025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24/01/2025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24/01/2025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24/01/2025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Spelling week 3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Spring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Sound of the week: Phoneme:/ü/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Twinkl Cursive Looped" panose="02000000000000000000" pitchFamily="2" charset="0"/>
              </a:rPr>
              <a:t>Monday</a:t>
            </a:r>
            <a:r>
              <a:rPr lang="en-GB" dirty="0">
                <a:latin typeface="Twinkl Cursive Looped" panose="02000000000000000000" pitchFamily="2" charset="0"/>
              </a:rPr>
              <a:t> – Sound of the week: Phoneme: /ü/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Written: Grapheme – </a:t>
            </a:r>
            <a:r>
              <a:rPr lang="en-GB" dirty="0" err="1">
                <a:latin typeface="Twinkl Cursive Looped" panose="02000000000000000000" pitchFamily="2" charset="0"/>
              </a:rPr>
              <a:t>oo</a:t>
            </a:r>
            <a:r>
              <a:rPr lang="en-GB" dirty="0">
                <a:latin typeface="Twinkl Cursive Looped" panose="02000000000000000000" pitchFamily="2" charset="0"/>
              </a:rPr>
              <a:t>, o, </a:t>
            </a:r>
            <a:r>
              <a:rPr lang="en-GB" dirty="0" err="1">
                <a:latin typeface="Twinkl Cursive Looped" panose="02000000000000000000" pitchFamily="2" charset="0"/>
              </a:rPr>
              <a:t>ough</a:t>
            </a:r>
            <a:r>
              <a:rPr lang="en-GB" dirty="0">
                <a:latin typeface="Twinkl Cursive Looped" panose="02000000000000000000" pitchFamily="2" charset="0"/>
              </a:rPr>
              <a:t>, </a:t>
            </a:r>
            <a:r>
              <a:rPr lang="en-GB" dirty="0" err="1">
                <a:latin typeface="Twinkl Cursive Looped" panose="02000000000000000000" pitchFamily="2" charset="0"/>
              </a:rPr>
              <a:t>ou</a:t>
            </a:r>
            <a:r>
              <a:rPr lang="en-GB" dirty="0">
                <a:latin typeface="Twinkl Cursive Looped" panose="02000000000000000000" pitchFamily="2" charset="0"/>
              </a:rPr>
              <a:t> and </a:t>
            </a:r>
            <a:r>
              <a:rPr lang="en-GB" dirty="0" err="1">
                <a:latin typeface="Twinkl Cursive Looped" panose="02000000000000000000" pitchFamily="2" charset="0"/>
              </a:rPr>
              <a:t>ui</a:t>
            </a:r>
            <a:r>
              <a:rPr lang="en-GB" dirty="0">
                <a:latin typeface="Twinkl Cursive Looped" panose="02000000000000000000" pitchFamily="2" charset="0"/>
              </a:rPr>
              <a:t> 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Sort the words into the different groups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A3335D2-D2A5-4756-A5AF-F052D5A3B7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474457"/>
              </p:ext>
            </p:extLst>
          </p:nvPr>
        </p:nvGraphicFramePr>
        <p:xfrm>
          <a:off x="1889125" y="2777066"/>
          <a:ext cx="65024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616709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6809018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1185461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96040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>
                          <a:latin typeface="Twinkl Cursive Looped" panose="02000000000000000000" pitchFamily="2" charset="0"/>
                        </a:rPr>
                        <a:t>oo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winkl Cursive Looped" panose="02000000000000000000" pitchFamily="2" charset="0"/>
                        </a:rPr>
                        <a:t>o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>
                          <a:latin typeface="Twinkl Cursive Looped" panose="02000000000000000000" pitchFamily="2" charset="0"/>
                        </a:rPr>
                        <a:t>ough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>
                          <a:latin typeface="Twinkl Cursive Looped" panose="02000000000000000000" pitchFamily="2" charset="0"/>
                        </a:rPr>
                        <a:t>ou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984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26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554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385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48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937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0781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556963"/>
              </p:ext>
            </p:extLst>
          </p:nvPr>
        </p:nvGraphicFramePr>
        <p:xfrm>
          <a:off x="8391525" y="2777066"/>
          <a:ext cx="1625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1811564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>
                          <a:latin typeface="Twinkl Cursive Looped" panose="02000000000000000000" pitchFamily="2" charset="0"/>
                        </a:rPr>
                        <a:t>ui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928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966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463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301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94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202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653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8760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winkl Cursive Looped" panose="02000000000000000000" pitchFamily="2" charset="0"/>
              </a:rPr>
              <a:t>This weeks words: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loose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through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whose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group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fruit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cruise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youth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lose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US" b="1" u="sng" dirty="0">
                <a:latin typeface="Twinkl Cursive Looped" panose="02000000000000000000" pitchFamily="2" charset="0"/>
              </a:rPr>
              <a:t>Statutory words (Y3/4)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February</a:t>
            </a:r>
            <a:br>
              <a:rPr lang="en-US" b="1" dirty="0">
                <a:solidFill>
                  <a:srgbClr val="FF0000"/>
                </a:solidFill>
                <a:latin typeface="Twinkl Cursive Looped" panose="02000000000000000000" pitchFamily="2" charset="0"/>
              </a:rPr>
            </a:b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believe</a:t>
            </a: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endParaRPr lang="en-US" b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Tuesday</a:t>
            </a:r>
            <a:r>
              <a:rPr lang="en-GB" dirty="0">
                <a:latin typeface="Twinkl Cursive Looped" panose="02000000000000000000" pitchFamily="2" charset="0"/>
              </a:rPr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2) Please gather spelling lists from the front.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5) Write down 5 words you need to practise to spell this week.  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Wednesday</a:t>
            </a:r>
            <a:r>
              <a:rPr lang="en-GB" dirty="0">
                <a:latin typeface="Twinkl Cursive Looped" panose="02000000000000000000" pitchFamily="2" charset="0"/>
              </a:rPr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Can you identify the individual phonemes in each word?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GB" dirty="0">
                <a:latin typeface="Twinkl Cursive Looped" panose="02000000000000000000" pitchFamily="2" charset="0"/>
              </a:rPr>
              <a:t>loose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>
              <a:latin typeface="Twinkl Cursive Looped" panose="02000000000000000000" pitchFamily="2" charset="0"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GB" dirty="0">
                <a:latin typeface="Twinkl Cursive Looped" panose="02000000000000000000" pitchFamily="2" charset="0"/>
              </a:rPr>
              <a:t>cruise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>
              <a:latin typeface="Twinkl Cursive Looped" panose="02000000000000000000" pitchFamily="2" charset="0"/>
            </a:endParaRPr>
          </a:p>
          <a:p>
            <a:pPr marL="0" indent="0" algn="ctr">
              <a:buNone/>
            </a:pPr>
            <a:r>
              <a:rPr lang="en-GB" dirty="0">
                <a:latin typeface="Twinkl Cursive Looped" panose="02000000000000000000" pitchFamily="2" charset="0"/>
              </a:rPr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05710"/>
            <a:ext cx="7829550" cy="1325563"/>
          </a:xfrm>
        </p:spPr>
        <p:txBody>
          <a:bodyPr>
            <a:noAutofit/>
          </a:bodyPr>
          <a:lstStyle/>
          <a:p>
            <a:r>
              <a:rPr lang="en-GB" sz="3600" b="1" u="sng" dirty="0">
                <a:latin typeface="Twinkl Cursive Looped" panose="02000000000000000000" pitchFamily="2" charset="0"/>
              </a:rPr>
              <a:t>Thursday </a:t>
            </a:r>
            <a:r>
              <a:rPr lang="en-GB" sz="3600" dirty="0">
                <a:latin typeface="Twinkl Cursive Looped" panose="02000000000000000000" pitchFamily="2" charset="0"/>
              </a:rPr>
              <a:t>- Sound of the week: Phoneme: /ü/</a:t>
            </a:r>
            <a:br>
              <a:rPr lang="en-GB" sz="3600" dirty="0">
                <a:latin typeface="Twinkl Cursive Looped" panose="02000000000000000000" pitchFamily="2" charset="0"/>
              </a:rPr>
            </a:br>
            <a:r>
              <a:rPr lang="en-GB" sz="3600" dirty="0">
                <a:latin typeface="Twinkl Cursive Looped" panose="02000000000000000000" pitchFamily="2" charset="0"/>
              </a:rPr>
              <a:t>Written: Grapheme – </a:t>
            </a:r>
            <a:r>
              <a:rPr lang="en-GB" sz="3600" dirty="0" err="1">
                <a:latin typeface="Twinkl Cursive Looped" panose="02000000000000000000" pitchFamily="2" charset="0"/>
              </a:rPr>
              <a:t>oo</a:t>
            </a:r>
            <a:r>
              <a:rPr lang="en-GB" sz="3600" dirty="0">
                <a:latin typeface="Twinkl Cursive Looped" panose="02000000000000000000" pitchFamily="2" charset="0"/>
              </a:rPr>
              <a:t>, o, </a:t>
            </a:r>
            <a:r>
              <a:rPr lang="en-GB" sz="3600" dirty="0" err="1">
                <a:latin typeface="Twinkl Cursive Looped" panose="02000000000000000000" pitchFamily="2" charset="0"/>
              </a:rPr>
              <a:t>ough</a:t>
            </a:r>
            <a:r>
              <a:rPr lang="en-GB" sz="3600" dirty="0">
                <a:latin typeface="Twinkl Cursive Looped" panose="02000000000000000000" pitchFamily="2" charset="0"/>
              </a:rPr>
              <a:t>, </a:t>
            </a:r>
            <a:r>
              <a:rPr lang="en-GB" sz="3600" dirty="0" err="1">
                <a:latin typeface="Twinkl Cursive Looped" panose="02000000000000000000" pitchFamily="2" charset="0"/>
              </a:rPr>
              <a:t>ou</a:t>
            </a:r>
            <a:r>
              <a:rPr lang="en-GB" sz="3600" dirty="0">
                <a:latin typeface="Twinkl Cursive Looped" panose="02000000000000000000" pitchFamily="2" charset="0"/>
              </a:rPr>
              <a:t> and </a:t>
            </a:r>
            <a:r>
              <a:rPr lang="en-GB" sz="3600" dirty="0" err="1">
                <a:latin typeface="Twinkl Cursive Looped" panose="02000000000000000000" pitchFamily="2" charset="0"/>
              </a:rPr>
              <a:t>ui</a:t>
            </a:r>
            <a:r>
              <a:rPr lang="en-GB" sz="3600" dirty="0">
                <a:latin typeface="Twinkl Cursive Looped" panose="02000000000000000000" pitchFamily="2" charset="0"/>
              </a:rPr>
              <a:t> </a:t>
            </a:r>
            <a:br>
              <a:rPr lang="en-GB" sz="3600" dirty="0">
                <a:latin typeface="Twinkl Cursive Looped" panose="02000000000000000000" pitchFamily="2" charset="0"/>
              </a:rPr>
            </a:br>
            <a:br>
              <a:rPr lang="en-GB" sz="3600" dirty="0">
                <a:latin typeface="Twinkl Cursive Looped" panose="02000000000000000000" pitchFamily="2" charset="0"/>
              </a:rPr>
            </a:br>
            <a:r>
              <a:rPr lang="en-GB" sz="3600" dirty="0">
                <a:latin typeface="Twinkl Cursive Looped" panose="02000000000000000000" pitchFamily="2" charset="0"/>
              </a:rPr>
              <a:t>Copy the words into your handwriting books – neatly and correctly – underline your sounds in your spelling words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C6BF2D-7579-D8B1-754A-AB4418D55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5924" y="358219"/>
            <a:ext cx="5521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8760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winkl Cursive Looped" panose="02000000000000000000" pitchFamily="2" charset="0"/>
              </a:rPr>
              <a:t>This weeks words: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loose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through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whose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group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fruit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cruise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youth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lose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US" b="1" u="sng" dirty="0">
                <a:latin typeface="Twinkl Cursive Looped" panose="02000000000000000000" pitchFamily="2" charset="0"/>
              </a:rPr>
              <a:t>Statutory words (Y3/4)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February</a:t>
            </a:r>
            <a:br>
              <a:rPr lang="en-US" b="1" dirty="0">
                <a:solidFill>
                  <a:srgbClr val="FF0000"/>
                </a:solidFill>
                <a:latin typeface="Twinkl Cursive Looped" panose="02000000000000000000" pitchFamily="2" charset="0"/>
              </a:rPr>
            </a:b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believe</a:t>
            </a: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endParaRPr lang="en-US" b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814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u="sng" dirty="0">
                <a:latin typeface="Twinkl Cursive Looped" panose="02000000000000000000" pitchFamily="2" charset="0"/>
              </a:rPr>
              <a:t>Friday</a:t>
            </a:r>
            <a:r>
              <a:rPr lang="en-GB" sz="4000" dirty="0">
                <a:latin typeface="Twinkl Cursive Looped" panose="02000000000000000000" pitchFamily="2" charset="0"/>
              </a:rPr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60500"/>
            <a:ext cx="10515600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sz="2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sz="2400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sz="2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1 point for the phoneme spelt correctly </a:t>
            </a:r>
            <a:r>
              <a:rPr lang="en-US" sz="2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– </a:t>
            </a:r>
            <a:r>
              <a:rPr lang="it-IT" sz="2400" dirty="0">
                <a:latin typeface="Twinkl Cursive Looped" panose="02000000000000000000" pitchFamily="2" charset="0"/>
              </a:rPr>
              <a:t>oo, o, ough, ou and ui</a:t>
            </a:r>
          </a:p>
          <a:p>
            <a:pPr marL="0" lvl="0" indent="0" algn="ctr">
              <a:buNone/>
            </a:pPr>
            <a:r>
              <a:rPr lang="en-GB" sz="2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sz="2400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400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9B2901-4A14-4821-06B6-40CDA25FAE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07E6A-6B5D-ACBD-2B13-DE3C88EC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u="sng" dirty="0">
                <a:latin typeface="Twinkl Cursive Looped" panose="02000000000000000000" pitchFamily="2" charset="0"/>
              </a:rPr>
              <a:t>Friday</a:t>
            </a:r>
            <a:r>
              <a:rPr lang="en-GB" sz="4000" dirty="0">
                <a:latin typeface="Twinkl Cursive Looped" panose="02000000000000000000" pitchFamily="2" charset="0"/>
              </a:rPr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3D3BF-7400-87D0-93D6-D010AD691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60500"/>
            <a:ext cx="8001000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sz="2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sz="2400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sz="2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1 point for the phoneme spelt correctly </a:t>
            </a:r>
            <a:r>
              <a:rPr lang="en-US" sz="2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– </a:t>
            </a:r>
            <a:r>
              <a:rPr lang="it-IT" sz="2400" dirty="0">
                <a:latin typeface="Twinkl Cursive Looped" panose="02000000000000000000" pitchFamily="2" charset="0"/>
              </a:rPr>
              <a:t>oo, o, ough, ou and ui</a:t>
            </a:r>
          </a:p>
          <a:p>
            <a:pPr marL="0" lvl="0" indent="0" algn="ctr">
              <a:buNone/>
            </a:pPr>
            <a:r>
              <a:rPr lang="en-GB" sz="2400" dirty="0">
                <a:solidFill>
                  <a:prstClr val="black"/>
                </a:solidFill>
                <a:latin typeface="Twinkl Cursive Looped" panose="02000000000000000000" pitchFamily="2" charset="0"/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sz="2400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400" dirty="0">
              <a:latin typeface="Twinkl Cursive Looped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36BB9B-D98F-8B26-08EF-E5A4145B8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903" y="829558"/>
            <a:ext cx="4853801" cy="602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151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397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Twinkl Cursive Looped</vt:lpstr>
      <vt:lpstr>Office Theme</vt:lpstr>
      <vt:lpstr>Spelling week 3 Spring 2</vt:lpstr>
      <vt:lpstr>Monday – Sound of the week: Phoneme: /ü/ Written: Grapheme – oo, o, ough, ou and ui   Sort the words into the different groups</vt:lpstr>
      <vt:lpstr>This weeks words: loose through whose group fruit cruise youth lose Statutory words (Y3/4) February believe    </vt:lpstr>
      <vt:lpstr>Tuesday - Spellings: partner test</vt:lpstr>
      <vt:lpstr>Wednesday - Spelling: sound analysis (sound buttons)</vt:lpstr>
      <vt:lpstr>Thursday - Sound of the week: Phoneme: /ü/ Written: Grapheme – oo, o, ough, ou and ui   Copy the words into your handwriting books – neatly and correctly – underline your sounds in your spelling words</vt:lpstr>
      <vt:lpstr>This weeks words: loose through whose group fruit cruise youth lose Statutory words (Y3/4) February believe    </vt:lpstr>
      <vt:lpstr>Friday - Spellings: Test: Adult led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Kirsty Ruddle</cp:lastModifiedBy>
  <cp:revision>67</cp:revision>
  <dcterms:created xsi:type="dcterms:W3CDTF">2021-11-04T14:23:22Z</dcterms:created>
  <dcterms:modified xsi:type="dcterms:W3CDTF">2025-01-24T21:22:19Z</dcterms:modified>
</cp:coreProperties>
</file>