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6" r:id="rId8"/>
    <p:sldId id="260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75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9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week 5</a:t>
            </a:r>
            <a:br>
              <a:rPr lang="en-GB" dirty="0"/>
            </a:br>
            <a:r>
              <a:rPr lang="en-GB" dirty="0"/>
              <a:t>Spring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5165"/>
            <a:ext cx="9144000" cy="1655762"/>
          </a:xfrm>
        </p:spPr>
        <p:txBody>
          <a:bodyPr/>
          <a:lstStyle/>
          <a:p>
            <a:r>
              <a:rPr lang="en-GB" dirty="0"/>
              <a:t>Sound of the week: Phoneme:/</a:t>
            </a:r>
            <a:r>
              <a:rPr lang="en-GB" dirty="0" err="1"/>
              <a:t>ch</a:t>
            </a:r>
            <a:r>
              <a:rPr lang="en-GB" dirty="0"/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Monday</a:t>
            </a:r>
            <a:r>
              <a:rPr lang="en-GB" dirty="0"/>
              <a:t> – Sound of the week: Phoneme: /</a:t>
            </a:r>
            <a:r>
              <a:rPr lang="en-GB" dirty="0" err="1"/>
              <a:t>ch</a:t>
            </a:r>
            <a:r>
              <a:rPr lang="en-GB" dirty="0"/>
              <a:t>/</a:t>
            </a:r>
            <a:br>
              <a:rPr lang="en-GB" dirty="0"/>
            </a:br>
            <a:r>
              <a:rPr lang="en-GB" dirty="0"/>
              <a:t>Written: Grapheme – </a:t>
            </a:r>
            <a:r>
              <a:rPr lang="en-GB" dirty="0" err="1"/>
              <a:t>tu</a:t>
            </a:r>
            <a:r>
              <a:rPr lang="en-GB" dirty="0"/>
              <a:t>, </a:t>
            </a:r>
            <a:r>
              <a:rPr lang="en-GB" dirty="0" err="1"/>
              <a:t>ture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Sort the words into the different groups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A3335D2-D2A5-4756-A5AF-F052D5A3B7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423961"/>
              </p:ext>
            </p:extLst>
          </p:nvPr>
        </p:nvGraphicFramePr>
        <p:xfrm>
          <a:off x="4003675" y="2834216"/>
          <a:ext cx="32512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8616709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6809018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>
                          <a:latin typeface="Twinkl Cursive Looped" panose="02000000000000000000" pitchFamily="2" charset="0"/>
                        </a:rPr>
                        <a:t>ture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>
                          <a:latin typeface="Twinkl Cursive Looped" panose="02000000000000000000" pitchFamily="2" charset="0"/>
                        </a:rPr>
                        <a:t>tu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984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269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554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385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648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937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07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640" y="4267288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Twinkl Cursive Looped" panose="02000000000000000000" pitchFamily="2" charset="0"/>
              </a:rPr>
              <a:t>This weeks words: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Tuesday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tune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nature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adventure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picture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furniture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creature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Century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important</a:t>
            </a:r>
            <a:b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Natural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endParaRPr lang="en-US" b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Natural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Creature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477" y="24889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Sound of the week: Phoneme: /</a:t>
            </a:r>
            <a:r>
              <a:rPr lang="en-GB" dirty="0" err="1"/>
              <a:t>sh</a:t>
            </a:r>
            <a:r>
              <a:rPr lang="en-GB" dirty="0"/>
              <a:t>(un)/ Written: Grapheme – </a:t>
            </a:r>
            <a:r>
              <a:rPr lang="en-GB" dirty="0" err="1"/>
              <a:t>tion</a:t>
            </a:r>
            <a:r>
              <a:rPr lang="en-GB" dirty="0"/>
              <a:t>, </a:t>
            </a:r>
            <a:r>
              <a:rPr lang="en-GB" dirty="0" err="1"/>
              <a:t>sion</a:t>
            </a:r>
            <a:r>
              <a:rPr lang="en-GB" dirty="0"/>
              <a:t>, </a:t>
            </a:r>
            <a:r>
              <a:rPr lang="en-GB" dirty="0" err="1"/>
              <a:t>cian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Copy the words into your handwriting books – neatly and correctly – underline your sounds in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481" y="5605894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Twinkl Cursive Looped" panose="02000000000000000000" pitchFamily="2" charset="0"/>
              </a:rPr>
              <a:t>This weeks words: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Tuesday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tune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nature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adventure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picture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furniture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creature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Century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important</a:t>
            </a:r>
            <a:b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Natural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64991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</a:rPr>
              <a:t>– </a:t>
            </a:r>
            <a:r>
              <a:rPr lang="en-GB" dirty="0" err="1"/>
              <a:t>ture</a:t>
            </a:r>
            <a:r>
              <a:rPr lang="en-GB" dirty="0"/>
              <a:t>, </a:t>
            </a:r>
            <a:r>
              <a:rPr lang="en-GB"/>
              <a:t>tu</a:t>
            </a:r>
            <a:endParaRPr lang="en-GB" dirty="0"/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C47060-131D-BC4E-D665-DC21C540F3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50E3E-C2BF-F6E9-D265-C5779D6D1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3DB05-A4F2-76D4-119D-EC9229938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3"/>
            <a:ext cx="8677275" cy="3436937"/>
          </a:xfrm>
        </p:spPr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</a:rPr>
              <a:t>– </a:t>
            </a:r>
            <a:r>
              <a:rPr lang="en-GB" dirty="0" err="1"/>
              <a:t>ture</a:t>
            </a:r>
            <a:r>
              <a:rPr lang="en-GB" dirty="0"/>
              <a:t>, </a:t>
            </a:r>
            <a:r>
              <a:rPr lang="en-GB" dirty="0" err="1"/>
              <a:t>tu</a:t>
            </a:r>
            <a:endParaRPr lang="en-GB" dirty="0"/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1E50CB-67C4-1EF6-0F0B-A4E66442F674}"/>
              </a:ext>
            </a:extLst>
          </p:cNvPr>
          <p:cNvSpPr txBox="1"/>
          <p:nvPr/>
        </p:nvSpPr>
        <p:spPr>
          <a:xfrm>
            <a:off x="8548688" y="1435864"/>
            <a:ext cx="341471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latin typeface="Twinkl Cursive Looped" panose="02000000000000000000" pitchFamily="2" charset="0"/>
              </a:rPr>
              <a:t>Tuesday</a:t>
            </a:r>
            <a:br>
              <a:rPr lang="en-GB" sz="3200" dirty="0">
                <a:latin typeface="Twinkl Cursive Looped" panose="02000000000000000000" pitchFamily="2" charset="0"/>
              </a:rPr>
            </a:br>
            <a:r>
              <a:rPr lang="en-GB" sz="3200" dirty="0">
                <a:latin typeface="Twinkl Cursive Looped" panose="02000000000000000000" pitchFamily="2" charset="0"/>
              </a:rPr>
              <a:t>tune</a:t>
            </a:r>
            <a:br>
              <a:rPr lang="en-GB" sz="3200" dirty="0">
                <a:latin typeface="Twinkl Cursive Looped" panose="02000000000000000000" pitchFamily="2" charset="0"/>
              </a:rPr>
            </a:br>
            <a:r>
              <a:rPr lang="en-GB" sz="3200" dirty="0">
                <a:latin typeface="Twinkl Cursive Looped" panose="02000000000000000000" pitchFamily="2" charset="0"/>
              </a:rPr>
              <a:t>nature</a:t>
            </a:r>
            <a:br>
              <a:rPr lang="en-GB" sz="3200" dirty="0">
                <a:latin typeface="Twinkl Cursive Looped" panose="02000000000000000000" pitchFamily="2" charset="0"/>
              </a:rPr>
            </a:br>
            <a:r>
              <a:rPr lang="en-GB" sz="3200" dirty="0">
                <a:latin typeface="Twinkl Cursive Looped" panose="02000000000000000000" pitchFamily="2" charset="0"/>
              </a:rPr>
              <a:t>adventure</a:t>
            </a:r>
            <a:br>
              <a:rPr lang="en-GB" sz="3200" dirty="0">
                <a:latin typeface="Twinkl Cursive Looped" panose="02000000000000000000" pitchFamily="2" charset="0"/>
              </a:rPr>
            </a:br>
            <a:r>
              <a:rPr lang="en-GB" sz="3200" dirty="0">
                <a:latin typeface="Twinkl Cursive Looped" panose="02000000000000000000" pitchFamily="2" charset="0"/>
              </a:rPr>
              <a:t>picture</a:t>
            </a:r>
            <a:br>
              <a:rPr lang="en-GB" sz="3200" dirty="0">
                <a:latin typeface="Twinkl Cursive Looped" panose="02000000000000000000" pitchFamily="2" charset="0"/>
              </a:rPr>
            </a:br>
            <a:r>
              <a:rPr lang="en-GB" sz="3200" dirty="0">
                <a:latin typeface="Twinkl Cursive Looped" panose="02000000000000000000" pitchFamily="2" charset="0"/>
              </a:rPr>
              <a:t>furniture</a:t>
            </a:r>
            <a:br>
              <a:rPr lang="en-GB" sz="3200" dirty="0">
                <a:latin typeface="Twinkl Cursive Looped" panose="02000000000000000000" pitchFamily="2" charset="0"/>
              </a:rPr>
            </a:br>
            <a:r>
              <a:rPr lang="en-GB" sz="3200" dirty="0">
                <a:latin typeface="Twinkl Cursive Looped" panose="02000000000000000000" pitchFamily="2" charset="0"/>
              </a:rPr>
              <a:t>creature</a:t>
            </a:r>
            <a:br>
              <a:rPr lang="en-GB" sz="3200" dirty="0">
                <a:latin typeface="Twinkl Cursive Looped" panose="02000000000000000000" pitchFamily="2" charset="0"/>
              </a:rPr>
            </a:br>
            <a:r>
              <a:rPr lang="en-GB" sz="3200" dirty="0">
                <a:latin typeface="Twinkl Cursive Looped" panose="02000000000000000000" pitchFamily="2" charset="0"/>
              </a:rPr>
              <a:t>Century</a:t>
            </a:r>
            <a:br>
              <a:rPr lang="en-GB" sz="3200" dirty="0">
                <a:latin typeface="Twinkl Cursive Looped" panose="02000000000000000000" pitchFamily="2" charset="0"/>
              </a:rPr>
            </a:br>
            <a:r>
              <a:rPr lang="en-GB" sz="3200" dirty="0">
                <a:solidFill>
                  <a:srgbClr val="FF0000"/>
                </a:solidFill>
                <a:latin typeface="Twinkl Cursive Looped" panose="02000000000000000000" pitchFamily="2" charset="0"/>
              </a:rPr>
              <a:t>important</a:t>
            </a:r>
            <a:br>
              <a:rPr lang="en-GB" sz="3200" dirty="0">
                <a:solidFill>
                  <a:srgbClr val="FF0000"/>
                </a:solidFill>
                <a:latin typeface="Twinkl Cursive Looped" panose="02000000000000000000" pitchFamily="2" charset="0"/>
              </a:rPr>
            </a:br>
            <a:r>
              <a:rPr lang="en-GB" sz="3200" dirty="0">
                <a:solidFill>
                  <a:srgbClr val="FF0000"/>
                </a:solidFill>
                <a:latin typeface="Twinkl Cursive Looped" panose="02000000000000000000" pitchFamily="2" charset="0"/>
              </a:rPr>
              <a:t>Natural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596397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386</Words>
  <Application>Microsoft Office PowerPoint</Application>
  <PresentationFormat>Widescreen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Twinkl Cursive Looped</vt:lpstr>
      <vt:lpstr>Office Theme</vt:lpstr>
      <vt:lpstr>Spelling week 5 Spring 2</vt:lpstr>
      <vt:lpstr>Monday – Sound of the week: Phoneme: /ch/ Written: Grapheme – tu, ture  Sort the words into the different groups</vt:lpstr>
      <vt:lpstr>This weeks words: Tuesday tune nature adventure picture furniture creature Century important Natural      </vt:lpstr>
      <vt:lpstr>Tuesday - Spellings: partner test</vt:lpstr>
      <vt:lpstr>Wednesday - Spelling: sound analysis (sound buttons)</vt:lpstr>
      <vt:lpstr>Thursday - Sound of the week: Phoneme: /sh(un)/ Written: Grapheme – tion, sion, cian  Copy the words into your handwriting books – neatly and correctly – underline your sounds in your spelling words</vt:lpstr>
      <vt:lpstr>This weeks words: Tuesday tune nature adventure picture furniture creature Century important Natural          </vt:lpstr>
      <vt:lpstr>Friday - Spellings: Test: Adult led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Kirsty Ruddle</cp:lastModifiedBy>
  <cp:revision>72</cp:revision>
  <dcterms:created xsi:type="dcterms:W3CDTF">2021-11-04T14:23:22Z</dcterms:created>
  <dcterms:modified xsi:type="dcterms:W3CDTF">2025-02-13T20:42:36Z</dcterms:modified>
</cp:coreProperties>
</file>