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3" r:id="rId7"/>
    <p:sldId id="260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0754" autoAdjust="0"/>
    <p:restoredTop sz="94660"/>
  </p:normalViewPr>
  <p:slideViewPr>
    <p:cSldViewPr snapToGrid="0">
      <p:cViewPr varScale="1">
        <p:scale>
          <a:sx n="74" d="100"/>
          <a:sy n="74" d="100"/>
        </p:scale>
        <p:origin x="96" y="26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2DE6F-6606-4001-B89C-7B09271776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FCB178-162D-490D-8D17-C99769DF84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DF8A78-4ED6-4A8C-900A-B2F5214EE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16/04/2025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0A2116-4A62-4973-B508-F6F166207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084692-7245-426C-89D6-9C417BA4E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7745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BEA14-AD46-45AA-AF47-173DD802F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BBF73E-7E16-4A63-AF2D-D1FC176154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A9480C-2BEC-4E05-86FC-4C3DDBA6C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16/04/2025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FB25FA-F047-4277-89DF-EE7E601E6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3A2FF7-0CC8-409C-8D83-7B8177E7D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539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1D638A-9872-433F-B118-3F7C76D02D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BCF10A-C596-4E1C-A1CD-76562E814F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D615E9-B77E-4A94-B1C3-CBF586FAF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16/04/2025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4A9B23-E00E-4518-B0C6-21A0E5CAA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CDC229-FF5B-4C7A-B3AC-5B9665263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5119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9237F-7D59-44B9-8DC4-526121435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12FF21-DFCD-40BE-8543-DE6ECB76A9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BA5C63-DE36-44C5-BF4B-4F6C11968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16/04/2025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9A6765-406B-49A8-AB5A-60465BBBB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5C3370-9E99-4FCF-91CF-6BCC59BCB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7243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4D91B-A777-41AB-8DF5-E43EE69DA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05E800-FDFC-402E-9238-771258A2C4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3D743A-3D25-4F0C-8925-16AC77D0D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16/04/2025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B3F302-A38F-424B-956F-63594562C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7CBC4-6125-4E99-82EA-DAE0FDC03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4382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CEDE9-9BD6-4702-B3B4-277510019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CCA78-3EB0-49FC-BC17-1D6105077D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728D11-9DAB-492A-A24B-B0FA01B643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921F02-6E36-438B-BC5E-47284E7FB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16/04/2025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EE424D-7693-4ABF-B0EC-2B58F6E3F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6B339C-789C-4EC4-A69E-68B9387EB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7424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460B1-7864-454D-8249-B1897650C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CED7E7-ADB3-42C0-AF2B-521B9A3411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19D308-5F45-435D-B85B-D2117AAFFB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AB27D9-08A5-4D09-9E48-F3688CB88E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F0AB30-A2B0-4FF1-8F01-EF4BCC4AA4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BC0C5B-7912-4892-9AD0-5153E1657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16/04/2025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E1BE69-9DD1-451A-8DB2-CC63F7011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3E8B25-4FC4-4F46-A9D4-B66D74FF6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5325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8AF94-45F8-407C-AB67-7B07A0E17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398EFB-EAE3-47EA-B36E-10A3717B4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16/04/2025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6F4032-3FEC-498B-BDE6-D6B8DEDA4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16F665-E023-4121-92DB-11F1F9E44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4245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BBA2C4-101C-4639-888B-EF3F8350D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16/04/2025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37FBD1-36BF-4452-9C6B-0130169D6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8A035A-AEDB-41BF-A517-C243D6B38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8833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D9AD9-AB47-4B59-8DBC-AFD2D4A38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B00978-31B4-4892-98F3-E9B4E412B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E4F29E-11EE-4597-81F5-A329F3EC8A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9BA1ED-9761-4295-B16A-2941AAFAA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16/04/2025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27B0CC-6941-4484-A1EA-90B3AA1B8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0A658F-8E2C-4E93-BDDB-EDB7A88DF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7064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1A1D2-421A-4C4E-83ED-FAE774973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C91632-ED56-414B-A33A-C706BE444B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7E7F59-E4D9-4CDB-B219-1029C2DD7C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790351-EA1B-4CFA-A749-AC951919B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16/04/2025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8B5DE2-BA4C-4F4C-8D49-F75D6A921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65BED1-AD69-4407-927F-55DF17200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7495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093234E-EA59-470C-86E1-A7A5B5BA8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AD23FA-0C53-4E54-A0C7-B34D06DC1E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B306C4-BC05-4FA5-B344-1D48F40021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3F377-1336-43F5-B5FB-548EE1C05441}" type="datetimeFigureOut">
              <a:rPr lang="en-GB" smtClean="0"/>
              <a:t>16/04/2025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41BFFE-CF2F-447E-8414-9AFDA00A4F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74D600-82B2-45E6-A873-F67AC76301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2998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10E6B-E24A-4E67-9CF9-54CBFAAA85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latin typeface="Twinkl Cursive Looped" panose="02000000000000000000" pitchFamily="2" charset="0"/>
              </a:rPr>
              <a:t>Spelling week 2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Summer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94C423-96AF-41D7-B5B0-E21D185E86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85165"/>
            <a:ext cx="9144000" cy="1655762"/>
          </a:xfrm>
        </p:spPr>
        <p:txBody>
          <a:bodyPr/>
          <a:lstStyle/>
          <a:p>
            <a:r>
              <a:rPr lang="en-GB" dirty="0">
                <a:latin typeface="Twinkl Cursive Looped" panose="02000000000000000000" pitchFamily="2" charset="0"/>
              </a:rPr>
              <a:t>Sound of the week: Phoneme:/</a:t>
            </a:r>
            <a:r>
              <a:rPr lang="en-GB" dirty="0"/>
              <a:t> L </a:t>
            </a:r>
            <a:r>
              <a:rPr lang="en-GB" dirty="0">
                <a:latin typeface="Twinkl Cursive Looped" panose="02000000000000000000" pitchFamily="2" charset="0"/>
              </a:rPr>
              <a:t>/ </a:t>
            </a:r>
          </a:p>
        </p:txBody>
      </p:sp>
    </p:spTree>
    <p:extLst>
      <p:ext uri="{BB962C8B-B14F-4D97-AF65-F5344CB8AC3E}">
        <p14:creationId xmlns:p14="http://schemas.microsoft.com/office/powerpoint/2010/main" val="414453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82228-B0AB-4A98-800C-EA141A144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3492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b="1" u="sng" dirty="0">
                <a:latin typeface="Twinkl Cursive Looped" panose="02000000000000000000" pitchFamily="2" charset="0"/>
              </a:rPr>
              <a:t>Monday</a:t>
            </a:r>
            <a:r>
              <a:rPr lang="en-GB" dirty="0">
                <a:latin typeface="Twinkl Cursive Looped" panose="02000000000000000000" pitchFamily="2" charset="0"/>
              </a:rPr>
              <a:t> – Sound of the week: Phoneme: /L/ Written: Grapheme – l, </a:t>
            </a:r>
            <a:r>
              <a:rPr lang="en-GB" dirty="0" err="1">
                <a:latin typeface="Twinkl Cursive Looped" panose="02000000000000000000" pitchFamily="2" charset="0"/>
              </a:rPr>
              <a:t>ll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Sort the words into the different groups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3AAA242-BBCF-4CF5-ADF7-ECAC2A556D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9844344"/>
              </p:ext>
            </p:extLst>
          </p:nvPr>
        </p:nvGraphicFramePr>
        <p:xfrm>
          <a:off x="2032000" y="2579638"/>
          <a:ext cx="8128000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883809109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337313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latin typeface="Twinkl Cursive Looped" panose="02000000000000000000" pitchFamily="2" charset="0"/>
                        </a:rPr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err="1">
                          <a:latin typeface="Twinkl Cursive Looped" panose="02000000000000000000" pitchFamily="2" charset="0"/>
                        </a:rPr>
                        <a:t>ll</a:t>
                      </a:r>
                      <a:endParaRPr lang="en-GB" sz="4000" dirty="0">
                        <a:latin typeface="Twinkl Cursive Looped" panose="020000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76563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latin typeface="Twinkl Cursive Looped" panose="02000000000000000000" pitchFamily="2" charset="0"/>
                      </a:endParaRPr>
                    </a:p>
                    <a:p>
                      <a:pPr algn="ctr"/>
                      <a:endParaRPr lang="en-GB" sz="4000" dirty="0">
                        <a:latin typeface="Twinkl Cursive Looped" panose="02000000000000000000" pitchFamily="2" charset="0"/>
                      </a:endParaRPr>
                    </a:p>
                    <a:p>
                      <a:pPr algn="ctr"/>
                      <a:endParaRPr lang="en-GB" sz="4000" dirty="0">
                        <a:latin typeface="Twinkl Cursive Looped" panose="02000000000000000000" pitchFamily="2" charset="0"/>
                      </a:endParaRPr>
                    </a:p>
                    <a:p>
                      <a:pPr algn="ctr"/>
                      <a:endParaRPr lang="en-GB" sz="4000" dirty="0">
                        <a:latin typeface="Twinkl Cursive Looped" panose="02000000000000000000" pitchFamily="2" charset="0"/>
                      </a:endParaRPr>
                    </a:p>
                    <a:p>
                      <a:pPr algn="ctr"/>
                      <a:endParaRPr lang="en-GB" sz="4000" dirty="0">
                        <a:latin typeface="Twinkl Cursive Looped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4000" dirty="0">
                        <a:latin typeface="Twinkl Cursive Looped" panose="020000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67933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5022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48C8F-E07E-0B43-B279-89C422BB2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640" y="4267288"/>
            <a:ext cx="10515600" cy="51135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>
                <a:latin typeface="Twinkl Cursive Looped" panose="02000000000000000000" pitchFamily="2" charset="0"/>
              </a:rPr>
              <a:t>This weeks words:</a:t>
            </a:r>
            <a:br>
              <a:rPr lang="en-US" b="1" u="sng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build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island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knowledge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ball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probably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bawl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call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all</a:t>
            </a:r>
            <a:br>
              <a:rPr lang="en-US" b="1" u="sng" dirty="0">
                <a:latin typeface="Twinkl Cursive Looped" panose="02000000000000000000" pitchFamily="2" charset="0"/>
              </a:rPr>
            </a:br>
            <a:r>
              <a:rPr lang="en-GB" dirty="0">
                <a:solidFill>
                  <a:srgbClr val="FF0000"/>
                </a:solidFill>
                <a:latin typeface="Twinkl Cursive Looped" panose="02000000000000000000" pitchFamily="2" charset="0"/>
              </a:rPr>
              <a:t>medicine </a:t>
            </a:r>
            <a:br>
              <a:rPr lang="en-GB" dirty="0">
                <a:solidFill>
                  <a:srgbClr val="FF0000"/>
                </a:solidFill>
                <a:latin typeface="Twinkl Cursive Looped" panose="02000000000000000000" pitchFamily="2" charset="0"/>
              </a:rPr>
            </a:br>
            <a:r>
              <a:rPr lang="en-GB" dirty="0">
                <a:solidFill>
                  <a:srgbClr val="FF0000"/>
                </a:solidFill>
                <a:latin typeface="Twinkl Cursive Looped" panose="02000000000000000000" pitchFamily="2" charset="0"/>
              </a:rPr>
              <a:t>minute</a:t>
            </a:r>
            <a:br>
              <a:rPr lang="en-US" b="1" dirty="0">
                <a:latin typeface="Twinkl Cursive Looped" panose="02000000000000000000" pitchFamily="2" charset="0"/>
              </a:rPr>
            </a:br>
            <a:br>
              <a:rPr lang="en-US" b="1" dirty="0">
                <a:latin typeface="Twinkl Cursive Looped" panose="02000000000000000000" pitchFamily="2" charset="0"/>
              </a:rPr>
            </a:br>
            <a:br>
              <a:rPr lang="en-US" b="1" dirty="0">
                <a:latin typeface="Twinkl Cursive Looped" panose="02000000000000000000" pitchFamily="2" charset="0"/>
              </a:rPr>
            </a:br>
            <a:br>
              <a:rPr lang="en-US" b="1" dirty="0">
                <a:latin typeface="Twinkl Cursive Looped" panose="02000000000000000000" pitchFamily="2" charset="0"/>
              </a:rPr>
            </a:br>
            <a:endParaRPr lang="en-US" b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9302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71263-4D96-45C8-8FB8-AB0CE4B5B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7950"/>
            <a:ext cx="10515600" cy="1325563"/>
          </a:xfrm>
        </p:spPr>
        <p:txBody>
          <a:bodyPr/>
          <a:lstStyle/>
          <a:p>
            <a:r>
              <a:rPr lang="en-GB" b="1" u="sng" dirty="0">
                <a:latin typeface="Twinkl Cursive Looped" panose="02000000000000000000" pitchFamily="2" charset="0"/>
              </a:rPr>
              <a:t>Tuesday</a:t>
            </a:r>
            <a:r>
              <a:rPr lang="en-GB" dirty="0">
                <a:latin typeface="Twinkl Cursive Looped" panose="02000000000000000000" pitchFamily="2" charset="0"/>
              </a:rPr>
              <a:t> - Spellings: partner 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6B0F32-ECEE-452D-BB81-ECC0AA130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9680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sz="3800" dirty="0">
                <a:latin typeface="Twinkl Cursive Looped" panose="02000000000000000000" pitchFamily="2" charset="0"/>
              </a:rPr>
              <a:t>1) Using words from yesterday, each pair are going to test each other. </a:t>
            </a:r>
          </a:p>
          <a:p>
            <a:pPr marL="0" indent="0">
              <a:buNone/>
            </a:pPr>
            <a:endParaRPr lang="en-GB" sz="3800" dirty="0">
              <a:latin typeface="Twinkl Cursive Looped" panose="02000000000000000000" pitchFamily="2" charset="0"/>
            </a:endParaRPr>
          </a:p>
          <a:p>
            <a:pPr marL="0" indent="0">
              <a:buNone/>
            </a:pPr>
            <a:r>
              <a:rPr lang="en-GB" sz="3800" dirty="0">
                <a:latin typeface="Twinkl Cursive Looped" panose="02000000000000000000" pitchFamily="2" charset="0"/>
              </a:rPr>
              <a:t>2) Please gather spelling lists from the front. </a:t>
            </a:r>
          </a:p>
          <a:p>
            <a:pPr marL="0" indent="0">
              <a:buNone/>
            </a:pPr>
            <a:endParaRPr lang="en-GB" sz="3800" dirty="0">
              <a:latin typeface="Twinkl Cursive Looped" panose="02000000000000000000" pitchFamily="2" charset="0"/>
            </a:endParaRPr>
          </a:p>
          <a:p>
            <a:pPr marL="0" indent="0">
              <a:buNone/>
            </a:pPr>
            <a:r>
              <a:rPr lang="en-GB" sz="3800" dirty="0">
                <a:latin typeface="Twinkl Cursive Looped" panose="02000000000000000000" pitchFamily="2" charset="0"/>
              </a:rPr>
              <a:t>3) Once you have tested each other, mark each other’s spellings and see which spellings you have got incorrect.</a:t>
            </a:r>
          </a:p>
          <a:p>
            <a:pPr marL="0" indent="0">
              <a:buNone/>
            </a:pPr>
            <a:endParaRPr lang="en-GB" sz="3800" dirty="0">
              <a:latin typeface="Twinkl Cursive Looped" panose="02000000000000000000" pitchFamily="2" charset="0"/>
            </a:endParaRPr>
          </a:p>
          <a:p>
            <a:pPr marL="0" indent="0">
              <a:buNone/>
            </a:pPr>
            <a:r>
              <a:rPr lang="en-GB" sz="3800" dirty="0">
                <a:latin typeface="Twinkl Cursive Looped" panose="02000000000000000000" pitchFamily="2" charset="0"/>
              </a:rPr>
              <a:t>4) Highlight the part of the spelling you are getting incorrect, focus on our sounds for this week. </a:t>
            </a:r>
          </a:p>
          <a:p>
            <a:pPr marL="0" indent="0">
              <a:buNone/>
            </a:pPr>
            <a:endParaRPr lang="en-GB" sz="3800" dirty="0">
              <a:latin typeface="Twinkl Cursive Looped" panose="02000000000000000000" pitchFamily="2" charset="0"/>
            </a:endParaRPr>
          </a:p>
          <a:p>
            <a:pPr marL="0" indent="0">
              <a:buNone/>
            </a:pPr>
            <a:r>
              <a:rPr lang="en-GB" sz="3800" dirty="0">
                <a:latin typeface="Twinkl Cursive Looped" panose="02000000000000000000" pitchFamily="2" charset="0"/>
              </a:rPr>
              <a:t>5) Write down 5 words you need to practise to spell this week.  </a:t>
            </a:r>
          </a:p>
          <a:p>
            <a:pPr marL="0" indent="0">
              <a:buNone/>
            </a:pP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2490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CEDD6-6595-41B8-91B2-D180EC820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>
                <a:latin typeface="Twinkl Cursive Looped" panose="02000000000000000000" pitchFamily="2" charset="0"/>
              </a:rPr>
              <a:t>Wednesday</a:t>
            </a:r>
            <a:r>
              <a:rPr lang="en-GB" dirty="0">
                <a:latin typeface="Twinkl Cursive Looped" panose="02000000000000000000" pitchFamily="2" charset="0"/>
              </a:rPr>
              <a:t> - Spelling: sound analysis (sound buttons)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641BF-4E7B-49D5-99A3-F369F72DDF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Twinkl Cursive Looped" panose="02000000000000000000" pitchFamily="2" charset="0"/>
              </a:rPr>
              <a:t>Can you identify the individual phonemes in each word?</a:t>
            </a:r>
          </a:p>
          <a:p>
            <a:pPr marL="0" indent="0" algn="ctr">
              <a:buNone/>
            </a:pPr>
            <a:endParaRPr lang="en-GB" dirty="0">
              <a:latin typeface="Twinkl Cursive Looped" panose="02000000000000000000" pitchFamily="2" charset="0"/>
            </a:endParaRPr>
          </a:p>
          <a:p>
            <a:pPr marL="0" indent="0" algn="ctr">
              <a:buNone/>
            </a:pPr>
            <a:r>
              <a:rPr lang="en-GB" dirty="0">
                <a:latin typeface="Twinkl Cursive Looped" panose="02000000000000000000" pitchFamily="2" charset="0"/>
              </a:rPr>
              <a:t>Complete in your spelling books with each of the spellings for this week</a:t>
            </a:r>
          </a:p>
        </p:txBody>
      </p:sp>
    </p:spTree>
    <p:extLst>
      <p:ext uri="{BB962C8B-B14F-4D97-AF65-F5344CB8AC3E}">
        <p14:creationId xmlns:p14="http://schemas.microsoft.com/office/powerpoint/2010/main" val="2349754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82228-B0AB-4A98-800C-EA141A144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023864"/>
            <a:ext cx="8977745" cy="1325563"/>
          </a:xfrm>
        </p:spPr>
        <p:txBody>
          <a:bodyPr>
            <a:noAutofit/>
          </a:bodyPr>
          <a:lstStyle/>
          <a:p>
            <a:r>
              <a:rPr lang="en-GB" sz="3600" b="1" u="sng" dirty="0">
                <a:latin typeface="Twinkl Cursive Looped" panose="02000000000000000000" pitchFamily="2" charset="0"/>
              </a:rPr>
              <a:t>Thursday </a:t>
            </a:r>
            <a:r>
              <a:rPr lang="en-GB" sz="3600" dirty="0">
                <a:latin typeface="Twinkl Cursive Looped" panose="02000000000000000000" pitchFamily="2" charset="0"/>
              </a:rPr>
              <a:t>- Sound of the week: Phoneme: /L/ Written: Grapheme – l, </a:t>
            </a:r>
            <a:r>
              <a:rPr lang="en-GB" sz="3600" dirty="0" err="1">
                <a:latin typeface="Twinkl Cursive Looped" panose="02000000000000000000" pitchFamily="2" charset="0"/>
              </a:rPr>
              <a:t>ll</a:t>
            </a:r>
            <a:br>
              <a:rPr lang="en-GB" sz="3600" dirty="0">
                <a:latin typeface="Twinkl Cursive Looped" panose="02000000000000000000" pitchFamily="2" charset="0"/>
              </a:rPr>
            </a:br>
            <a:br>
              <a:rPr lang="en-GB" sz="3600" dirty="0">
                <a:latin typeface="Twinkl Cursive Looped" panose="02000000000000000000" pitchFamily="2" charset="0"/>
              </a:rPr>
            </a:br>
            <a:r>
              <a:rPr lang="en-GB" sz="3600" dirty="0">
                <a:latin typeface="Twinkl Cursive Looped" panose="02000000000000000000" pitchFamily="2" charset="0"/>
              </a:rPr>
              <a:t>Copy the words into your handwriting books – neatly and correctly – underline your sounds in your spelling words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B112F9F-7A66-456A-961A-043F204C20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2087" y="782913"/>
            <a:ext cx="9739334" cy="6075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8806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3FE84-2DEA-487B-B55F-7C64E5ABD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279111"/>
            <a:ext cx="10515600" cy="1325563"/>
          </a:xfrm>
        </p:spPr>
        <p:txBody>
          <a:bodyPr/>
          <a:lstStyle/>
          <a:p>
            <a:r>
              <a:rPr lang="en-GB" b="1" u="sng" dirty="0">
                <a:latin typeface="Twinkl Cursive Looped" panose="02000000000000000000" pitchFamily="2" charset="0"/>
              </a:rPr>
              <a:t>Friday</a:t>
            </a:r>
            <a:r>
              <a:rPr lang="en-GB" dirty="0">
                <a:latin typeface="Twinkl Cursive Looped" panose="02000000000000000000" pitchFamily="2" charset="0"/>
              </a:rPr>
              <a:t> - Spellings: Test: Adult led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4F433E-A250-43CE-88BC-3221AAA152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00834"/>
            <a:ext cx="10515600" cy="4351338"/>
          </a:xfrm>
        </p:spPr>
        <p:txBody>
          <a:bodyPr/>
          <a:lstStyle/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  <a:latin typeface="Twinkl Cursive Looped" panose="02000000000000000000" pitchFamily="2" charset="0"/>
              </a:rPr>
              <a:t>I will read aloud each spelling with our phoneme of the week and our statutory words. </a:t>
            </a:r>
          </a:p>
          <a:p>
            <a:pPr marL="0" lvl="0" indent="0" algn="ctr">
              <a:buNone/>
            </a:pPr>
            <a:endParaRPr lang="en-GB" dirty="0">
              <a:solidFill>
                <a:prstClr val="black"/>
              </a:solidFill>
              <a:latin typeface="Twinkl Cursive Looped" panose="02000000000000000000" pitchFamily="2" charset="0"/>
            </a:endParaRPr>
          </a:p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  <a:latin typeface="Twinkl Cursive Looped" panose="02000000000000000000" pitchFamily="2" charset="0"/>
              </a:rPr>
              <a:t>1 point for the phoneme spelt correctly </a:t>
            </a:r>
            <a:r>
              <a:rPr lang="en-US" dirty="0">
                <a:solidFill>
                  <a:prstClr val="black"/>
                </a:solidFill>
                <a:latin typeface="Twinkl Cursive Looped" panose="02000000000000000000" pitchFamily="2" charset="0"/>
              </a:rPr>
              <a:t>– l, </a:t>
            </a:r>
            <a:r>
              <a:rPr lang="en-US" dirty="0" err="1">
                <a:solidFill>
                  <a:prstClr val="black"/>
                </a:solidFill>
                <a:latin typeface="Twinkl Cursive Looped" panose="02000000000000000000" pitchFamily="2" charset="0"/>
              </a:rPr>
              <a:t>ll</a:t>
            </a:r>
            <a:endParaRPr lang="en-US" dirty="0">
              <a:solidFill>
                <a:prstClr val="black"/>
              </a:solidFill>
              <a:latin typeface="Twinkl Cursive Looped" panose="02000000000000000000" pitchFamily="2" charset="0"/>
            </a:endParaRPr>
          </a:p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  <a:latin typeface="Twinkl Cursive Looped" panose="02000000000000000000" pitchFamily="2" charset="0"/>
              </a:rPr>
              <a:t>2 points for the whole word spelt correctly. </a:t>
            </a:r>
          </a:p>
          <a:p>
            <a:pPr marL="0" lvl="0" indent="0" algn="ctr">
              <a:buNone/>
            </a:pPr>
            <a:endParaRPr lang="en-GB" dirty="0">
              <a:solidFill>
                <a:prstClr val="black"/>
              </a:solidFill>
              <a:latin typeface="Twinkl Cursive Looped" panose="02000000000000000000" pitchFamily="2" charset="0"/>
            </a:endParaRPr>
          </a:p>
          <a:p>
            <a:pPr marL="0" indent="0">
              <a:buNone/>
            </a:pP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64332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3FE84-2DEA-487B-B55F-7C64E5ABD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279111"/>
            <a:ext cx="10515600" cy="1325563"/>
          </a:xfrm>
        </p:spPr>
        <p:txBody>
          <a:bodyPr/>
          <a:lstStyle/>
          <a:p>
            <a:r>
              <a:rPr lang="en-GB" b="1" u="sng" dirty="0">
                <a:latin typeface="Twinkl Cursive Looped" panose="02000000000000000000" pitchFamily="2" charset="0"/>
              </a:rPr>
              <a:t>Friday</a:t>
            </a:r>
            <a:r>
              <a:rPr lang="en-GB" dirty="0">
                <a:latin typeface="Twinkl Cursive Looped" panose="02000000000000000000" pitchFamily="2" charset="0"/>
              </a:rPr>
              <a:t> - Spellings: Test: Adult led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4F433E-A250-43CE-88BC-3221AAA152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00834"/>
            <a:ext cx="9008918" cy="4351338"/>
          </a:xfrm>
        </p:spPr>
        <p:txBody>
          <a:bodyPr/>
          <a:lstStyle/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  <a:latin typeface="Twinkl Cursive Looped" panose="02000000000000000000" pitchFamily="2" charset="0"/>
              </a:rPr>
              <a:t>I will read aloud each spelling with our phoneme of the week and our statutory words. </a:t>
            </a:r>
          </a:p>
          <a:p>
            <a:pPr marL="0" lvl="0" indent="0" algn="ctr">
              <a:buNone/>
            </a:pPr>
            <a:endParaRPr lang="en-GB" dirty="0">
              <a:solidFill>
                <a:prstClr val="black"/>
              </a:solidFill>
              <a:latin typeface="Twinkl Cursive Looped" panose="02000000000000000000" pitchFamily="2" charset="0"/>
            </a:endParaRPr>
          </a:p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  <a:latin typeface="Twinkl Cursive Looped" panose="02000000000000000000" pitchFamily="2" charset="0"/>
              </a:rPr>
              <a:t>1 point for the phoneme spelt correctly </a:t>
            </a:r>
            <a:r>
              <a:rPr lang="en-US" dirty="0">
                <a:solidFill>
                  <a:prstClr val="black"/>
                </a:solidFill>
                <a:latin typeface="Twinkl Cursive Looped" panose="02000000000000000000" pitchFamily="2" charset="0"/>
              </a:rPr>
              <a:t>– l, </a:t>
            </a:r>
            <a:r>
              <a:rPr lang="en-US">
                <a:solidFill>
                  <a:prstClr val="black"/>
                </a:solidFill>
                <a:latin typeface="Twinkl Cursive Looped" panose="02000000000000000000" pitchFamily="2" charset="0"/>
              </a:rPr>
              <a:t>ll</a:t>
            </a:r>
            <a:endParaRPr lang="en-US" dirty="0">
              <a:solidFill>
                <a:prstClr val="black"/>
              </a:solidFill>
              <a:latin typeface="Twinkl Cursive Looped" panose="02000000000000000000" pitchFamily="2" charset="0"/>
            </a:endParaRPr>
          </a:p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  <a:latin typeface="Twinkl Cursive Looped" panose="02000000000000000000" pitchFamily="2" charset="0"/>
              </a:rPr>
              <a:t>2 points for the whole word spelt correctly. </a:t>
            </a:r>
          </a:p>
          <a:p>
            <a:pPr marL="0" lvl="0" indent="0" algn="ctr">
              <a:buNone/>
            </a:pPr>
            <a:endParaRPr lang="en-GB" dirty="0">
              <a:solidFill>
                <a:prstClr val="black"/>
              </a:solidFill>
              <a:latin typeface="Twinkl Cursive Looped" panose="02000000000000000000" pitchFamily="2" charset="0"/>
            </a:endParaRPr>
          </a:p>
          <a:p>
            <a:pPr marL="0" indent="0">
              <a:buNone/>
            </a:pPr>
            <a:endParaRPr lang="en-GB" dirty="0">
              <a:latin typeface="Twinkl Cursive Looped" panose="02000000000000000000" pitchFamily="2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43E6F4E-75D8-480F-953D-41CE8925D2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8127" y="1297506"/>
            <a:ext cx="8725355" cy="5442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68989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762</TotalTime>
  <Words>326</Words>
  <Application>Microsoft Office PowerPoint</Application>
  <PresentationFormat>Widescreen</PresentationFormat>
  <Paragraphs>34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Twinkl Cursive Looped</vt:lpstr>
      <vt:lpstr>Office Theme</vt:lpstr>
      <vt:lpstr>Spelling week 2 Summer 2</vt:lpstr>
      <vt:lpstr>Monday – Sound of the week: Phoneme: /L/ Written: Grapheme – l, ll  Sort the words into the different groups</vt:lpstr>
      <vt:lpstr>This weeks words: build island knowledge ball probably bawl call all medicine  minute    </vt:lpstr>
      <vt:lpstr>Tuesday - Spellings: partner test</vt:lpstr>
      <vt:lpstr>Wednesday - Spelling: sound analysis (sound buttons)</vt:lpstr>
      <vt:lpstr>Thursday - Sound of the week: Phoneme: /L/ Written: Grapheme – l, ll  Copy the words into your handwriting books – neatly and correctly – underline your sounds in your spelling words</vt:lpstr>
      <vt:lpstr>Friday - Spellings: Test: Adult led</vt:lpstr>
      <vt:lpstr>Friday - Spellings: Test: Adult led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Spelling week 1</dc:title>
  <dc:creator>Kirsten Rainbow</dc:creator>
  <cp:lastModifiedBy>Kirsty Ruddle</cp:lastModifiedBy>
  <cp:revision>77</cp:revision>
  <dcterms:created xsi:type="dcterms:W3CDTF">2021-11-04T14:23:22Z</dcterms:created>
  <dcterms:modified xsi:type="dcterms:W3CDTF">2025-04-16T22:59:31Z</dcterms:modified>
</cp:coreProperties>
</file>