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8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6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144" y="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week 2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Summer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5165"/>
            <a:ext cx="9144000" cy="1655762"/>
          </a:xfrm>
        </p:spPr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Sound of the week: Phoneme:/</a:t>
            </a:r>
            <a:r>
              <a:rPr lang="en-GB" dirty="0" err="1">
                <a:latin typeface="Twinkl Cursive Looped" panose="02000000000000000000" pitchFamily="2" charset="0"/>
              </a:rPr>
              <a:t>sh</a:t>
            </a:r>
            <a:r>
              <a:rPr lang="en-GB" dirty="0">
                <a:latin typeface="Twinkl Cursive Looped" panose="02000000000000000000" pitchFamily="2" charset="0"/>
              </a:rPr>
              <a:t>(</a:t>
            </a:r>
            <a:r>
              <a:rPr lang="en-GB" dirty="0" err="1">
                <a:latin typeface="Twinkl Cursive Looped" panose="02000000000000000000" pitchFamily="2" charset="0"/>
              </a:rPr>
              <a:t>ous</a:t>
            </a:r>
            <a:r>
              <a:rPr lang="en-GB" dirty="0">
                <a:latin typeface="Twinkl Cursive Looped" panose="02000000000000000000" pitchFamily="2" charset="0"/>
              </a:rPr>
              <a:t>)/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>
                <a:latin typeface="Twinkl Cursive Looped" panose="02000000000000000000" pitchFamily="2" charset="0"/>
              </a:rPr>
              <a:t>Monday</a:t>
            </a:r>
            <a:r>
              <a:rPr lang="en-GB" dirty="0">
                <a:latin typeface="Twinkl Cursive Looped" panose="02000000000000000000" pitchFamily="2" charset="0"/>
              </a:rPr>
              <a:t> – Sound of the week: Phoneme: /</a:t>
            </a:r>
            <a:r>
              <a:rPr lang="en-GB" dirty="0" err="1">
                <a:latin typeface="Twinkl Cursive Looped" panose="02000000000000000000" pitchFamily="2" charset="0"/>
              </a:rPr>
              <a:t>sh</a:t>
            </a:r>
            <a:r>
              <a:rPr lang="en-GB" dirty="0">
                <a:latin typeface="Twinkl Cursive Looped" panose="02000000000000000000" pitchFamily="2" charset="0"/>
              </a:rPr>
              <a:t>(</a:t>
            </a:r>
            <a:r>
              <a:rPr lang="en-GB" dirty="0" err="1">
                <a:latin typeface="Twinkl Cursive Looped" panose="02000000000000000000" pitchFamily="2" charset="0"/>
              </a:rPr>
              <a:t>ous</a:t>
            </a:r>
            <a:r>
              <a:rPr lang="en-GB" dirty="0">
                <a:latin typeface="Twinkl Cursive Looped" panose="02000000000000000000" pitchFamily="2" charset="0"/>
              </a:rPr>
              <a:t>) Written: Grapheme – </a:t>
            </a:r>
            <a:r>
              <a:rPr lang="en-GB" dirty="0" err="1">
                <a:latin typeface="Twinkl Cursive Looped" panose="02000000000000000000" pitchFamily="2" charset="0"/>
              </a:rPr>
              <a:t>tious</a:t>
            </a:r>
            <a:r>
              <a:rPr lang="en-GB" dirty="0">
                <a:latin typeface="Twinkl Cursive Looped" panose="02000000000000000000" pitchFamily="2" charset="0"/>
              </a:rPr>
              <a:t>, </a:t>
            </a:r>
            <a:r>
              <a:rPr lang="en-GB" dirty="0" err="1">
                <a:latin typeface="Twinkl Cursive Looped" panose="02000000000000000000" pitchFamily="2" charset="0"/>
              </a:rPr>
              <a:t>cious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Sort the words into the different groups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A3335D2-D2A5-4756-A5AF-F052D5A3B72D}"/>
              </a:ext>
            </a:extLst>
          </p:cNvPr>
          <p:cNvGraphicFramePr>
            <a:graphicFrameLocks noGrp="1"/>
          </p:cNvGraphicFramePr>
          <p:nvPr/>
        </p:nvGraphicFramePr>
        <p:xfrm>
          <a:off x="4003675" y="2834216"/>
          <a:ext cx="32512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86167099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6809018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>
                          <a:latin typeface="Twinkl Cursive Looped" panose="02000000000000000000" pitchFamily="2" charset="0"/>
                        </a:rPr>
                        <a:t>tious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>
                          <a:latin typeface="Twinkl Cursive Looped" panose="02000000000000000000" pitchFamily="2" charset="0"/>
                        </a:rPr>
                        <a:t>cious</a:t>
                      </a:r>
                      <a:endParaRPr lang="en-GB" sz="4000" dirty="0">
                        <a:latin typeface="Twinkl Cursive Looped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984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269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554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385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648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937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07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640" y="4267288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Twinkl Cursive Looped" panose="02000000000000000000" pitchFamily="2" charset="0"/>
              </a:rPr>
              <a:t>This weeks words: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ambitious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cautious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precious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delicious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infectious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vicious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nutritious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malicious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US" b="1" u="sng" dirty="0">
                <a:latin typeface="Twinkl Cursive Looped" panose="02000000000000000000" pitchFamily="2" charset="0"/>
              </a:rPr>
              <a:t>Statutory words (Y3/4)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material</a:t>
            </a:r>
            <a:br>
              <a:rPr lang="en-US" dirty="0">
                <a:solidFill>
                  <a:srgbClr val="FF0000"/>
                </a:solidFill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favourite</a:t>
            </a: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endParaRPr lang="en-US" b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Tuesday</a:t>
            </a:r>
            <a:r>
              <a:rPr lang="en-GB" dirty="0">
                <a:latin typeface="Twinkl Cursive Looped" panose="02000000000000000000" pitchFamily="2" charset="0"/>
              </a:rPr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2) Please gather spelling lists from the front.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5) Write down 5 words you need to practise to spell this week.  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Wednesday</a:t>
            </a:r>
            <a:r>
              <a:rPr lang="en-GB" dirty="0">
                <a:latin typeface="Twinkl Cursive Looped" panose="02000000000000000000" pitchFamily="2" charset="0"/>
              </a:rPr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Twinkl Cursive Looped" panose="02000000000000000000" pitchFamily="2" charset="0"/>
              </a:rPr>
              <a:t>Can you identify the individual phonemes in each word?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en-GB" dirty="0">
                <a:latin typeface="Twinkl Cursive Looped" panose="02000000000000000000" pitchFamily="2" charset="0"/>
              </a:rPr>
              <a:t>cautious</a:t>
            </a:r>
          </a:p>
          <a:p>
            <a:pPr marL="514350" indent="-514350" algn="ctr">
              <a:buFont typeface="+mj-lt"/>
              <a:buAutoNum type="arabicPeriod"/>
            </a:pPr>
            <a:endParaRPr lang="en-US" dirty="0">
              <a:latin typeface="Twinkl Cursive Looped" panose="02000000000000000000" pitchFamily="2" charset="0"/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en-GB" dirty="0">
                <a:latin typeface="Twinkl Cursive Looped" panose="02000000000000000000" pitchFamily="2" charset="0"/>
              </a:rPr>
              <a:t>vicious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>
              <a:latin typeface="Twinkl Cursive Looped" panose="02000000000000000000" pitchFamily="2" charset="0"/>
            </a:endParaRPr>
          </a:p>
          <a:p>
            <a:pPr marL="0" indent="0" algn="ctr">
              <a:buNone/>
            </a:pPr>
            <a:r>
              <a:rPr lang="en-GB" dirty="0">
                <a:latin typeface="Twinkl Cursive Looped" panose="02000000000000000000" pitchFamily="2" charset="0"/>
              </a:rPr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51127"/>
            <a:ext cx="10515600" cy="1325563"/>
          </a:xfrm>
        </p:spPr>
        <p:txBody>
          <a:bodyPr>
            <a:noAutofit/>
          </a:bodyPr>
          <a:lstStyle/>
          <a:p>
            <a:r>
              <a:rPr lang="en-GB" sz="3600" b="1" u="sng" dirty="0">
                <a:latin typeface="Twinkl Cursive Looped" panose="02000000000000000000" pitchFamily="2" charset="0"/>
              </a:rPr>
              <a:t>Thursday </a:t>
            </a:r>
            <a:r>
              <a:rPr lang="en-GB" sz="3600" dirty="0">
                <a:latin typeface="Twinkl Cursive Looped" panose="02000000000000000000" pitchFamily="2" charset="0"/>
              </a:rPr>
              <a:t>- Sound of the week: Phoneme: /</a:t>
            </a:r>
            <a:r>
              <a:rPr lang="en-GB" sz="3600" dirty="0" err="1">
                <a:latin typeface="Twinkl Cursive Looped" panose="02000000000000000000" pitchFamily="2" charset="0"/>
              </a:rPr>
              <a:t>sh</a:t>
            </a:r>
            <a:r>
              <a:rPr lang="en-GB" sz="3600" dirty="0">
                <a:latin typeface="Twinkl Cursive Looped" panose="02000000000000000000" pitchFamily="2" charset="0"/>
              </a:rPr>
              <a:t>(</a:t>
            </a:r>
            <a:r>
              <a:rPr lang="en-GB" sz="3600" dirty="0" err="1">
                <a:latin typeface="Twinkl Cursive Looped" panose="02000000000000000000" pitchFamily="2" charset="0"/>
              </a:rPr>
              <a:t>ous</a:t>
            </a:r>
            <a:r>
              <a:rPr lang="en-GB" sz="3600" dirty="0">
                <a:latin typeface="Twinkl Cursive Looped" panose="02000000000000000000" pitchFamily="2" charset="0"/>
              </a:rPr>
              <a:t>) Written: Grapheme – </a:t>
            </a:r>
            <a:r>
              <a:rPr lang="en-GB" sz="3600" dirty="0" err="1">
                <a:latin typeface="Twinkl Cursive Looped" panose="02000000000000000000" pitchFamily="2" charset="0"/>
              </a:rPr>
              <a:t>tious</a:t>
            </a:r>
            <a:r>
              <a:rPr lang="en-GB" sz="3600" dirty="0">
                <a:latin typeface="Twinkl Cursive Looped" panose="02000000000000000000" pitchFamily="2" charset="0"/>
              </a:rPr>
              <a:t>, </a:t>
            </a:r>
            <a:r>
              <a:rPr lang="en-GB" sz="3600" dirty="0" err="1">
                <a:latin typeface="Twinkl Cursive Looped" panose="02000000000000000000" pitchFamily="2" charset="0"/>
              </a:rPr>
              <a:t>cious</a:t>
            </a:r>
            <a:br>
              <a:rPr lang="en-GB" sz="3600" dirty="0">
                <a:latin typeface="Twinkl Cursive Looped" panose="02000000000000000000" pitchFamily="2" charset="0"/>
              </a:rPr>
            </a:br>
            <a:br>
              <a:rPr lang="en-GB" sz="3600" dirty="0">
                <a:latin typeface="Twinkl Cursive Looped" panose="02000000000000000000" pitchFamily="2" charset="0"/>
              </a:rPr>
            </a:br>
            <a:r>
              <a:rPr lang="en-GB" sz="3600" dirty="0">
                <a:latin typeface="Twinkl Cursive Looped" panose="02000000000000000000" pitchFamily="2" charset="0"/>
              </a:rPr>
              <a:t>Copy the words into your handwriting books – neatly and correctly – underline your sounds in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640" y="4267288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Twinkl Cursive Looped" panose="02000000000000000000" pitchFamily="2" charset="0"/>
              </a:rPr>
              <a:t>This weeks words: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ambitious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cautious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precious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delicious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infectious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vicious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nutritious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malicious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US" b="1" u="sng" dirty="0">
                <a:latin typeface="Twinkl Cursive Looped" panose="02000000000000000000" pitchFamily="2" charset="0"/>
              </a:rPr>
              <a:t>Statutory words (Y3/4)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material</a:t>
            </a:r>
            <a:br>
              <a:rPr lang="en-US" dirty="0">
                <a:solidFill>
                  <a:srgbClr val="FF0000"/>
                </a:solidFill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favourite</a:t>
            </a: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endParaRPr lang="en-US" b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636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b="1" u="sng" dirty="0">
                <a:latin typeface="Twinkl Cursive Looped" panose="02000000000000000000" pitchFamily="2" charset="0"/>
              </a:rPr>
              <a:t>Friday</a:t>
            </a:r>
            <a:r>
              <a:rPr lang="en-GB" sz="4000" dirty="0">
                <a:latin typeface="Twinkl Cursive Looped" panose="02000000000000000000" pitchFamily="2" charset="0"/>
              </a:rPr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60500"/>
            <a:ext cx="10515600" cy="4351338"/>
          </a:xfrm>
        </p:spPr>
        <p:txBody>
          <a:bodyPr/>
          <a:lstStyle/>
          <a:p>
            <a:pPr marL="0" lvl="0" indent="0" algn="ctr">
              <a:buNone/>
            </a:pPr>
            <a:r>
              <a:rPr lang="en-GB" sz="2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sz="2400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sz="2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1 point for the phoneme spelt correctly </a:t>
            </a:r>
            <a:r>
              <a:rPr lang="en-US" sz="2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– </a:t>
            </a:r>
            <a:r>
              <a:rPr lang="en-GB" sz="2400" dirty="0" err="1">
                <a:latin typeface="Twinkl Cursive Looped" panose="02000000000000000000" pitchFamily="2" charset="0"/>
              </a:rPr>
              <a:t>tious</a:t>
            </a:r>
            <a:r>
              <a:rPr lang="en-GB" sz="2400" dirty="0">
                <a:latin typeface="Twinkl Cursive Looped" panose="02000000000000000000" pitchFamily="2" charset="0"/>
              </a:rPr>
              <a:t>, </a:t>
            </a:r>
            <a:r>
              <a:rPr lang="en-GB" sz="2400" dirty="0" err="1">
                <a:latin typeface="Twinkl Cursive Looped" panose="02000000000000000000" pitchFamily="2" charset="0"/>
              </a:rPr>
              <a:t>cious</a:t>
            </a:r>
            <a:endParaRPr lang="en-GB" sz="2400" dirty="0"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sz="2400" dirty="0">
                <a:solidFill>
                  <a:prstClr val="black"/>
                </a:solidFill>
                <a:latin typeface="Twinkl Cursive Looped" panose="02000000000000000000" pitchFamily="2" charset="0"/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sz="2400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sz="2400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329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Twinkl Cursive Looped</vt:lpstr>
      <vt:lpstr>Office Theme</vt:lpstr>
      <vt:lpstr>Spelling week 2 Summer 1</vt:lpstr>
      <vt:lpstr>Monday – Sound of the week: Phoneme: /sh(ous) Written: Grapheme – tious, cious  Sort the words into the different groups</vt:lpstr>
      <vt:lpstr>This weeks words: ambitious cautious precious delicious infectious vicious nutritious malicious Statutory words (Y3/4) material favourite    </vt:lpstr>
      <vt:lpstr>Tuesday - Spellings: partner test</vt:lpstr>
      <vt:lpstr>Wednesday - Spelling: sound analysis (sound buttons)</vt:lpstr>
      <vt:lpstr>Thursday - Sound of the week: Phoneme: /sh(ous) Written: Grapheme – tious, cious  Copy the words into your handwriting books – neatly and correctly – underline your sounds in your spelling words</vt:lpstr>
      <vt:lpstr>This weeks words: ambitious cautious precious delicious infectious vicious nutritious malicious Statutory words (Y3/4) material favourite    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Kirsty Ruddle</cp:lastModifiedBy>
  <cp:revision>74</cp:revision>
  <dcterms:created xsi:type="dcterms:W3CDTF">2021-11-04T14:23:22Z</dcterms:created>
  <dcterms:modified xsi:type="dcterms:W3CDTF">2025-04-15T18:48:22Z</dcterms:modified>
</cp:coreProperties>
</file>