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4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15/04/2025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2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Summer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 err="1">
                <a:latin typeface="Twinkl Cursive Looped" panose="02000000000000000000" pitchFamily="2" charset="0"/>
              </a:rPr>
              <a:t>sh</a:t>
            </a:r>
            <a:r>
              <a:rPr lang="en-GB" dirty="0">
                <a:latin typeface="Twinkl Cursive Looped" panose="02000000000000000000" pitchFamily="2" charset="0"/>
              </a:rPr>
              <a:t>(</a:t>
            </a:r>
            <a:r>
              <a:rPr lang="en-GB" dirty="0" err="1">
                <a:latin typeface="Twinkl Cursive Looped" panose="02000000000000000000" pitchFamily="2" charset="0"/>
              </a:rPr>
              <a:t>ous</a:t>
            </a:r>
            <a:r>
              <a:rPr lang="en-GB" dirty="0">
                <a:latin typeface="Twinkl Cursive Looped" panose="02000000000000000000" pitchFamily="2" charset="0"/>
              </a:rPr>
              <a:t>)/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</a:t>
            </a:r>
            <a:r>
              <a:rPr lang="en-GB" dirty="0" err="1">
                <a:latin typeface="Twinkl Cursive Looped" panose="02000000000000000000" pitchFamily="2" charset="0"/>
              </a:rPr>
              <a:t>sh</a:t>
            </a:r>
            <a:r>
              <a:rPr lang="en-GB" dirty="0">
                <a:latin typeface="Twinkl Cursive Looped" panose="02000000000000000000" pitchFamily="2" charset="0"/>
              </a:rPr>
              <a:t>(</a:t>
            </a:r>
            <a:r>
              <a:rPr lang="en-GB" dirty="0" err="1">
                <a:latin typeface="Twinkl Cursive Looped" panose="02000000000000000000" pitchFamily="2" charset="0"/>
              </a:rPr>
              <a:t>ous</a:t>
            </a:r>
            <a:r>
              <a:rPr lang="en-GB" dirty="0">
                <a:latin typeface="Twinkl Cursive Looped" panose="02000000000000000000" pitchFamily="2" charset="0"/>
              </a:rPr>
              <a:t>) Written: Grapheme – </a:t>
            </a:r>
            <a:r>
              <a:rPr lang="en-GB" dirty="0" err="1">
                <a:latin typeface="Twinkl Cursive Looped" panose="02000000000000000000" pitchFamily="2" charset="0"/>
              </a:rPr>
              <a:t>tious</a:t>
            </a:r>
            <a:r>
              <a:rPr lang="en-GB" dirty="0">
                <a:latin typeface="Twinkl Cursive Looped" panose="02000000000000000000" pitchFamily="2" charset="0"/>
              </a:rPr>
              <a:t>, </a:t>
            </a:r>
            <a:r>
              <a:rPr lang="en-GB" dirty="0" err="1">
                <a:latin typeface="Twinkl Cursive Looped" panose="02000000000000000000" pitchFamily="2" charset="0"/>
              </a:rPr>
              <a:t>cious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/>
        </p:nvGraphicFramePr>
        <p:xfrm>
          <a:off x="4003675" y="2834216"/>
          <a:ext cx="32512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tious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cious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ambitious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cautious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precious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delicious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infectious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vicious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nutritious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malicious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material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favourite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cautious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vicious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1127"/>
            <a:ext cx="1051560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</a:t>
            </a:r>
            <a:r>
              <a:rPr lang="en-GB" sz="3600" dirty="0" err="1">
                <a:latin typeface="Twinkl Cursive Looped" panose="02000000000000000000" pitchFamily="2" charset="0"/>
              </a:rPr>
              <a:t>sh</a:t>
            </a:r>
            <a:r>
              <a:rPr lang="en-GB" sz="3600" dirty="0">
                <a:latin typeface="Twinkl Cursive Looped" panose="02000000000000000000" pitchFamily="2" charset="0"/>
              </a:rPr>
              <a:t>(</a:t>
            </a:r>
            <a:r>
              <a:rPr lang="en-GB" sz="3600" dirty="0" err="1">
                <a:latin typeface="Twinkl Cursive Looped" panose="02000000000000000000" pitchFamily="2" charset="0"/>
              </a:rPr>
              <a:t>ous</a:t>
            </a:r>
            <a:r>
              <a:rPr lang="en-GB" sz="3600" dirty="0">
                <a:latin typeface="Twinkl Cursive Looped" panose="02000000000000000000" pitchFamily="2" charset="0"/>
              </a:rPr>
              <a:t>) Written: Grapheme – </a:t>
            </a:r>
            <a:r>
              <a:rPr lang="en-GB" sz="3600" dirty="0" err="1">
                <a:latin typeface="Twinkl Cursive Looped" panose="02000000000000000000" pitchFamily="2" charset="0"/>
              </a:rPr>
              <a:t>tious</a:t>
            </a:r>
            <a:r>
              <a:rPr lang="en-GB" sz="3600" dirty="0">
                <a:latin typeface="Twinkl Cursive Looped" panose="02000000000000000000" pitchFamily="2" charset="0"/>
              </a:rPr>
              <a:t>, </a:t>
            </a:r>
            <a:r>
              <a:rPr lang="en-GB" sz="3600" dirty="0" err="1">
                <a:latin typeface="Twinkl Cursive Looped" panose="02000000000000000000" pitchFamily="2" charset="0"/>
              </a:rPr>
              <a:t>cious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640" y="426728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ambitious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cautious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precious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delicious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infectious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vicious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nutritious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US" dirty="0">
                <a:latin typeface="Twinkl Cursive Looped" panose="02000000000000000000" pitchFamily="2" charset="0"/>
              </a:rPr>
              <a:t>malicious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material</a:t>
            </a:r>
            <a:br>
              <a:rPr lang="en-US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dirty="0">
                <a:solidFill>
                  <a:srgbClr val="FF0000"/>
                </a:solidFill>
                <a:latin typeface="Twinkl Cursive Looped" panose="02000000000000000000" pitchFamily="2" charset="0"/>
              </a:rPr>
              <a:t>favourite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3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u="sng" dirty="0">
                <a:latin typeface="Twinkl Cursive Looped" panose="02000000000000000000" pitchFamily="2" charset="0"/>
              </a:rPr>
              <a:t>Friday</a:t>
            </a:r>
            <a:r>
              <a:rPr lang="en-GB" sz="4000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00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sz="2400" dirty="0" err="1">
                <a:latin typeface="Twinkl Cursive Looped" panose="02000000000000000000" pitchFamily="2" charset="0"/>
              </a:rPr>
              <a:t>tious</a:t>
            </a:r>
            <a:r>
              <a:rPr lang="en-GB" sz="2400" dirty="0">
                <a:latin typeface="Twinkl Cursive Looped" panose="02000000000000000000" pitchFamily="2" charset="0"/>
              </a:rPr>
              <a:t>, </a:t>
            </a:r>
            <a:r>
              <a:rPr lang="en-GB" sz="2400" dirty="0" err="1">
                <a:latin typeface="Twinkl Cursive Looped" panose="02000000000000000000" pitchFamily="2" charset="0"/>
              </a:rPr>
              <a:t>cious</a:t>
            </a:r>
            <a:endParaRPr lang="en-GB" sz="2400" dirty="0"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329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2 Summer 1</vt:lpstr>
      <vt:lpstr>Monday – Sound of the week: Phoneme: /sh(ous) Written: Grapheme – tious, cious  Sort the words into the different groups</vt:lpstr>
      <vt:lpstr>This weeks words: ambitious cautious precious delicious infectious vicious nutritious malicious Statutory words (Y3/4) material favourite    </vt:lpstr>
      <vt:lpstr>Tuesday - Spellings: partner test</vt:lpstr>
      <vt:lpstr>Wednesday - Spelling: sound analysis (sound buttons)</vt:lpstr>
      <vt:lpstr>Thursday - Sound of the week: Phoneme: /sh(ous) Written: Grapheme – tious, cious  Copy the words into your handwriting books – neatly and correctly – underline your sounds in your spelling words</vt:lpstr>
      <vt:lpstr>This weeks words: ambitious cautious precious delicious infectious vicious nutritious malicious Statutory words (Y3/4) material favourite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74</cp:revision>
  <dcterms:created xsi:type="dcterms:W3CDTF">2021-11-04T14:23:22Z</dcterms:created>
  <dcterms:modified xsi:type="dcterms:W3CDTF">2025-04-15T18:48:22Z</dcterms:modified>
</cp:coreProperties>
</file>