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3" r:id="rId7"/>
    <p:sldId id="266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754" autoAdjust="0"/>
    <p:restoredTop sz="94660"/>
  </p:normalViewPr>
  <p:slideViewPr>
    <p:cSldViewPr snapToGrid="0">
      <p:cViewPr varScale="1">
        <p:scale>
          <a:sx n="74" d="100"/>
          <a:sy n="74" d="100"/>
        </p:scale>
        <p:origin x="96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15/04/2025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Spelling week 3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Summer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85165"/>
            <a:ext cx="9144000" cy="1655762"/>
          </a:xfrm>
        </p:spPr>
        <p:txBody>
          <a:bodyPr/>
          <a:lstStyle/>
          <a:p>
            <a:r>
              <a:rPr lang="en-GB" dirty="0">
                <a:latin typeface="Twinkl Cursive Looped" panose="02000000000000000000" pitchFamily="2" charset="0"/>
              </a:rPr>
              <a:t>Sound of the week: Phoneme: /g/g, </a:t>
            </a:r>
            <a:r>
              <a:rPr lang="en-GB" dirty="0" err="1">
                <a:latin typeface="Twinkl Cursive Looped" panose="02000000000000000000" pitchFamily="2" charset="0"/>
              </a:rPr>
              <a:t>gue</a:t>
            </a:r>
            <a:r>
              <a:rPr lang="en-GB" dirty="0">
                <a:latin typeface="Twinkl Cursive Looped" panose="02000000000000000000" pitchFamily="2" charset="0"/>
              </a:rPr>
              <a:t>, </a:t>
            </a:r>
            <a:r>
              <a:rPr lang="en-GB" dirty="0" err="1">
                <a:latin typeface="Twinkl Cursive Looped" panose="02000000000000000000" pitchFamily="2" charset="0"/>
              </a:rPr>
              <a:t>gu</a:t>
            </a:r>
            <a:r>
              <a:rPr lang="en-GB" dirty="0">
                <a:latin typeface="Twinkl Cursive Looped" panose="02000000000000000000" pitchFamily="2" charset="0"/>
              </a:rPr>
              <a:t>, gg 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>
                <a:latin typeface="Twinkl Cursive Looped" panose="02000000000000000000" pitchFamily="2" charset="0"/>
              </a:rPr>
              <a:t>Monday</a:t>
            </a:r>
            <a:r>
              <a:rPr lang="en-GB" dirty="0">
                <a:latin typeface="Twinkl Cursive Looped" panose="02000000000000000000" pitchFamily="2" charset="0"/>
              </a:rPr>
              <a:t> – Sound of the week: Phoneme: /g/ Written: Grapheme – g, </a:t>
            </a:r>
            <a:r>
              <a:rPr lang="en-GB" dirty="0" err="1">
                <a:latin typeface="Twinkl Cursive Looped" panose="02000000000000000000" pitchFamily="2" charset="0"/>
              </a:rPr>
              <a:t>gue</a:t>
            </a:r>
            <a:r>
              <a:rPr lang="en-GB" dirty="0">
                <a:latin typeface="Twinkl Cursive Looped" panose="02000000000000000000" pitchFamily="2" charset="0"/>
              </a:rPr>
              <a:t>, g, gg</a:t>
            </a:r>
            <a:br>
              <a:rPr lang="en-GB" dirty="0">
                <a:latin typeface="Twinkl Cursive Looped" panose="02000000000000000000" pitchFamily="2" charset="0"/>
              </a:rPr>
            </a:br>
            <a:br>
              <a:rPr lang="en-GB" dirty="0">
                <a:latin typeface="Twinkl Cursive Looped" panose="02000000000000000000" pitchFamily="2" charset="0"/>
              </a:rPr>
            </a:br>
            <a:r>
              <a:rPr lang="en-GB" dirty="0">
                <a:latin typeface="Twinkl Cursive Looped" panose="02000000000000000000" pitchFamily="2" charset="0"/>
              </a:rPr>
              <a:t>Sort the words into the different groups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961D64A-BFBB-A944-9509-84AC073AF3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572425"/>
              </p:ext>
            </p:extLst>
          </p:nvPr>
        </p:nvGraphicFramePr>
        <p:xfrm>
          <a:off x="1782618" y="2901757"/>
          <a:ext cx="8128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69447898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97036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8981533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421604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/>
                        <a:t>gue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/>
                        <a:t>gu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gg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064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312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640" y="4267288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Twinkl Cursive Looped" panose="02000000000000000000" pitchFamily="2" charset="0"/>
              </a:rPr>
              <a:t>This weeks words: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grammar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dialogue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group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solidFill>
                  <a:srgbClr val="FF0000"/>
                </a:solidFill>
                <a:latin typeface="Twinkl Cursive Looped" panose="02000000000000000000" pitchFamily="2" charset="0"/>
              </a:rPr>
              <a:t>guard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regular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solidFill>
                  <a:srgbClr val="FF0000"/>
                </a:solidFill>
                <a:latin typeface="Twinkl Cursive Looped" panose="02000000000000000000" pitchFamily="2" charset="0"/>
              </a:rPr>
              <a:t>guide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dagger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tongue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US" b="1" u="sng" dirty="0">
                <a:latin typeface="Twinkl Cursive Looped" panose="02000000000000000000" pitchFamily="2" charset="0"/>
              </a:rPr>
              <a:t>Statutory words (Y3/4)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heart</a:t>
            </a:r>
            <a:br>
              <a:rPr lang="en-US" dirty="0">
                <a:solidFill>
                  <a:srgbClr val="FF0000"/>
                </a:solidFill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height</a:t>
            </a: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endParaRPr lang="en-US" b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Tuesday</a:t>
            </a:r>
            <a:r>
              <a:rPr lang="en-GB" dirty="0">
                <a:latin typeface="Twinkl Cursive Looped" panose="02000000000000000000" pitchFamily="2" charset="0"/>
              </a:rPr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2) Please gather spelling lists from the front.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r>
              <a:rPr lang="en-GB" sz="3800" dirty="0">
                <a:latin typeface="Twinkl Cursive Looped" panose="02000000000000000000" pitchFamily="2" charset="0"/>
              </a:rPr>
              <a:t>5) Write down 5 words you need to practise to spell this week.  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Wednesday</a:t>
            </a:r>
            <a:r>
              <a:rPr lang="en-GB" dirty="0">
                <a:latin typeface="Twinkl Cursive Looped" panose="02000000000000000000" pitchFamily="2" charset="0"/>
              </a:rPr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Twinkl Cursive Looped" panose="02000000000000000000" pitchFamily="2" charset="0"/>
              </a:rPr>
              <a:t>Can you identify the individual phonemes in each word?</a:t>
            </a: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en-GB" dirty="0">
                <a:latin typeface="Twinkl Cursive Looped" panose="02000000000000000000" pitchFamily="2" charset="0"/>
              </a:rPr>
              <a:t>group</a:t>
            </a:r>
          </a:p>
          <a:p>
            <a:pPr marL="514350" indent="-514350" algn="ctr">
              <a:buFont typeface="+mj-lt"/>
              <a:buAutoNum type="arabicPeriod"/>
            </a:pPr>
            <a:endParaRPr lang="en-US" dirty="0">
              <a:latin typeface="Twinkl Cursive Looped" panose="02000000000000000000" pitchFamily="2" charset="0"/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en-GB" dirty="0">
                <a:latin typeface="Twinkl Cursive Looped" panose="02000000000000000000" pitchFamily="2" charset="0"/>
              </a:rPr>
              <a:t>tongue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>
              <a:latin typeface="Twinkl Cursive Looped" panose="02000000000000000000" pitchFamily="2" charset="0"/>
            </a:endParaRPr>
          </a:p>
          <a:p>
            <a:pPr marL="0" indent="0" algn="ctr">
              <a:buNone/>
            </a:pPr>
            <a:r>
              <a:rPr lang="en-GB" dirty="0">
                <a:latin typeface="Twinkl Cursive Looped" panose="02000000000000000000" pitchFamily="2" charset="0"/>
              </a:rPr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47219"/>
            <a:ext cx="10515600" cy="1325563"/>
          </a:xfrm>
        </p:spPr>
        <p:txBody>
          <a:bodyPr>
            <a:noAutofit/>
          </a:bodyPr>
          <a:lstStyle/>
          <a:p>
            <a:r>
              <a:rPr lang="en-GB" sz="3600" b="1" u="sng" dirty="0">
                <a:latin typeface="Twinkl Cursive Looped" panose="02000000000000000000" pitchFamily="2" charset="0"/>
              </a:rPr>
              <a:t>Thursday </a:t>
            </a:r>
            <a:r>
              <a:rPr lang="en-GB" sz="3600" dirty="0">
                <a:latin typeface="Twinkl Cursive Looped" panose="02000000000000000000" pitchFamily="2" charset="0"/>
              </a:rPr>
              <a:t>- Sound of the week: Phoneme: /g/ Written: Grapheme – g, </a:t>
            </a:r>
            <a:r>
              <a:rPr lang="en-GB" sz="3600" dirty="0" err="1">
                <a:latin typeface="Twinkl Cursive Looped" panose="02000000000000000000" pitchFamily="2" charset="0"/>
              </a:rPr>
              <a:t>gue</a:t>
            </a:r>
            <a:r>
              <a:rPr lang="en-GB" sz="3600" dirty="0">
                <a:latin typeface="Twinkl Cursive Looped" panose="02000000000000000000" pitchFamily="2" charset="0"/>
              </a:rPr>
              <a:t>, g, gg</a:t>
            </a:r>
            <a:br>
              <a:rPr lang="en-GB" sz="3600" dirty="0">
                <a:latin typeface="Twinkl Cursive Looped" panose="02000000000000000000" pitchFamily="2" charset="0"/>
              </a:rPr>
            </a:br>
            <a:br>
              <a:rPr lang="en-GB" sz="3600" dirty="0">
                <a:latin typeface="Twinkl Cursive Looped" panose="02000000000000000000" pitchFamily="2" charset="0"/>
              </a:rPr>
            </a:br>
            <a:r>
              <a:rPr lang="en-GB" sz="3600" dirty="0">
                <a:latin typeface="Twinkl Cursive Looped" panose="02000000000000000000" pitchFamily="2" charset="0"/>
              </a:rPr>
              <a:t>Copy the words into your handwriting books – neatly and correctly – underline your sounds in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640" y="4267288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latin typeface="Twinkl Cursive Looped" panose="02000000000000000000" pitchFamily="2" charset="0"/>
              </a:rPr>
              <a:t>This weeks words: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grammar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dialogue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group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solidFill>
                  <a:srgbClr val="FF0000"/>
                </a:solidFill>
                <a:latin typeface="Twinkl Cursive Looped" panose="02000000000000000000" pitchFamily="2" charset="0"/>
              </a:rPr>
              <a:t>guard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regular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solidFill>
                  <a:srgbClr val="FF0000"/>
                </a:solidFill>
                <a:latin typeface="Twinkl Cursive Looped" panose="02000000000000000000" pitchFamily="2" charset="0"/>
              </a:rPr>
              <a:t>guide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dagger</a:t>
            </a:r>
            <a:br>
              <a:rPr lang="en-GB" dirty="0">
                <a:latin typeface="Twinkl Cursive Looped" panose="02000000000000000000" pitchFamily="2" charset="0"/>
              </a:rPr>
            </a:br>
            <a:r>
              <a:rPr lang="en-US" dirty="0">
                <a:latin typeface="Twinkl Cursive Looped" panose="02000000000000000000" pitchFamily="2" charset="0"/>
              </a:rPr>
              <a:t>tongue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US" b="1" u="sng" dirty="0">
                <a:latin typeface="Twinkl Cursive Looped" panose="02000000000000000000" pitchFamily="2" charset="0"/>
              </a:rPr>
              <a:t>Statutory words (Y3/4)</a:t>
            </a:r>
            <a:br>
              <a:rPr lang="en-US" b="1" u="sng" dirty="0"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heart</a:t>
            </a:r>
            <a:br>
              <a:rPr lang="en-US" dirty="0">
                <a:solidFill>
                  <a:srgbClr val="FF0000"/>
                </a:solidFill>
                <a:latin typeface="Twinkl Cursive Looped" panose="02000000000000000000" pitchFamily="2" charset="0"/>
              </a:rPr>
            </a:br>
            <a:r>
              <a:rPr lang="en-GB" dirty="0">
                <a:solidFill>
                  <a:srgbClr val="FF0000"/>
                </a:solidFill>
                <a:latin typeface="Twinkl Cursive Looped" panose="02000000000000000000" pitchFamily="2" charset="0"/>
              </a:rPr>
              <a:t>height</a:t>
            </a: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br>
              <a:rPr lang="en-US" b="1" dirty="0">
                <a:latin typeface="Twinkl Cursive Looped" panose="02000000000000000000" pitchFamily="2" charset="0"/>
              </a:rPr>
            </a:br>
            <a:endParaRPr lang="en-US" b="1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991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GB" b="1" u="sng" dirty="0">
                <a:latin typeface="Twinkl Cursive Looped" panose="02000000000000000000" pitchFamily="2" charset="0"/>
              </a:rPr>
              <a:t>Friday</a:t>
            </a:r>
            <a:r>
              <a:rPr lang="en-GB" dirty="0">
                <a:latin typeface="Twinkl Cursive Looped" panose="02000000000000000000" pitchFamily="2" charset="0"/>
              </a:rPr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60500"/>
            <a:ext cx="10515600" cy="4351338"/>
          </a:xfrm>
        </p:spPr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  <a:latin typeface="Twinkl Cursive Looped" panose="02000000000000000000" pitchFamily="2" charset="0"/>
              </a:rPr>
              <a:t>– </a:t>
            </a:r>
            <a:r>
              <a:rPr lang="en-GB" dirty="0">
                <a:latin typeface="Twinkl Cursive Looped" panose="02000000000000000000" pitchFamily="2" charset="0"/>
              </a:rPr>
              <a:t>g, </a:t>
            </a:r>
            <a:r>
              <a:rPr lang="en-GB" dirty="0" err="1">
                <a:latin typeface="Twinkl Cursive Looped" panose="02000000000000000000" pitchFamily="2" charset="0"/>
              </a:rPr>
              <a:t>gue</a:t>
            </a:r>
            <a:r>
              <a:rPr lang="en-GB" dirty="0">
                <a:latin typeface="Twinkl Cursive Looped" panose="02000000000000000000" pitchFamily="2" charset="0"/>
              </a:rPr>
              <a:t>, g, gg</a:t>
            </a: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  <a:latin typeface="Twinkl Cursive Looped" panose="02000000000000000000" pitchFamily="2" charset="0"/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  <a:latin typeface="Twinkl Cursive Looped" panose="02000000000000000000" pitchFamily="2" charset="0"/>
            </a:endParaRPr>
          </a:p>
          <a:p>
            <a:pPr marL="0" indent="0">
              <a:buNone/>
            </a:pPr>
            <a:endParaRPr lang="en-GB" dirty="0">
              <a:latin typeface="Twinkl Cursive Loop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345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Twinkl Cursive Looped</vt:lpstr>
      <vt:lpstr>Office Theme</vt:lpstr>
      <vt:lpstr>Spelling week 3 Summer 1</vt:lpstr>
      <vt:lpstr>Monday – Sound of the week: Phoneme: /g/ Written: Grapheme – g, gue, g, gg  Sort the words into the different groups</vt:lpstr>
      <vt:lpstr>This weeks words: grammar dialogue group guard regular guide dagger tongue Statutory words (Y3/4) heart height    </vt:lpstr>
      <vt:lpstr>Tuesday - Spellings: partner test</vt:lpstr>
      <vt:lpstr>Wednesday - Spelling: sound analysis (sound buttons)</vt:lpstr>
      <vt:lpstr>Thursday - Sound of the week: Phoneme: /g/ Written: Grapheme – g, gue, g, gg  Copy the words into your handwriting books – neatly and correctly – underline your sounds in your spelling words</vt:lpstr>
      <vt:lpstr>This weeks words: grammar dialogue group guard regular guide dagger tongue Statutory words (Y3/4) heart height    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Kirsty Ruddle</cp:lastModifiedBy>
  <cp:revision>76</cp:revision>
  <dcterms:created xsi:type="dcterms:W3CDTF">2021-11-04T14:23:22Z</dcterms:created>
  <dcterms:modified xsi:type="dcterms:W3CDTF">2025-04-15T18:46:15Z</dcterms:modified>
</cp:coreProperties>
</file>