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4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Summer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 /k/c, </a:t>
            </a:r>
            <a:r>
              <a:rPr lang="en-GB" dirty="0" err="1">
                <a:latin typeface="Twinkl Cursive Looped" panose="02000000000000000000" pitchFamily="2" charset="0"/>
              </a:rPr>
              <a:t>ck</a:t>
            </a:r>
            <a:r>
              <a:rPr lang="en-GB" dirty="0">
                <a:latin typeface="Twinkl Cursive Looped" panose="02000000000000000000" pitchFamily="2" charset="0"/>
              </a:rPr>
              <a:t>, cc, </a:t>
            </a:r>
            <a:r>
              <a:rPr lang="en-GB" dirty="0" err="1">
                <a:latin typeface="Twinkl Cursive Looped" panose="02000000000000000000" pitchFamily="2" charset="0"/>
              </a:rPr>
              <a:t>ch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/k/ Written: Grapheme – c, </a:t>
            </a:r>
            <a:r>
              <a:rPr lang="en-GB" dirty="0" err="1">
                <a:latin typeface="Twinkl Cursive Looped" panose="02000000000000000000" pitchFamily="2" charset="0"/>
              </a:rPr>
              <a:t>ck</a:t>
            </a:r>
            <a:r>
              <a:rPr lang="en-GB" dirty="0">
                <a:latin typeface="Twinkl Cursive Looped" panose="02000000000000000000" pitchFamily="2" charset="0"/>
              </a:rPr>
              <a:t>, cc, </a:t>
            </a:r>
            <a:r>
              <a:rPr lang="en-GB" dirty="0" err="1">
                <a:latin typeface="Twinkl Cursive Looped" panose="02000000000000000000" pitchFamily="2" charset="0"/>
              </a:rPr>
              <a:t>ch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61D64A-BFBB-A944-9509-84AC073AF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46277"/>
              </p:ext>
            </p:extLst>
          </p:nvPr>
        </p:nvGraphicFramePr>
        <p:xfrm>
          <a:off x="1782618" y="2901757"/>
          <a:ext cx="8128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944789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703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898153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42160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winkl Cursive Looped" panose="02000000000000000000" pitchFamily="2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Twinkl Cursive Looped" panose="02000000000000000000" pitchFamily="2" charset="0"/>
                        </a:rPr>
                        <a:t>ck</a:t>
                      </a:r>
                      <a:endParaRPr lang="en-US" sz="36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winkl Cursive Looped" panose="02000000000000000000" pitchFamily="2" charset="0"/>
                        </a:rPr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Twinkl Cursive Looped" panose="02000000000000000000" pitchFamily="2" charset="0"/>
                        </a:rPr>
                        <a:t>ch</a:t>
                      </a:r>
                      <a:endParaRPr lang="en-US" sz="36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064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1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accident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crack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  <a:t>occasion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stomach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school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  <a:t>increase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ache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chorus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different</a:t>
            </a:r>
            <a:b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difficult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occasion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ache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9337"/>
            <a:ext cx="10515600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/k/ Written: Grapheme – c, </a:t>
            </a:r>
            <a:r>
              <a:rPr lang="en-GB" sz="3600" dirty="0" err="1">
                <a:latin typeface="Twinkl Cursive Looped" panose="02000000000000000000" pitchFamily="2" charset="0"/>
              </a:rPr>
              <a:t>ck</a:t>
            </a:r>
            <a:r>
              <a:rPr lang="en-GB" sz="3600" dirty="0">
                <a:latin typeface="Twinkl Cursive Looped" panose="02000000000000000000" pitchFamily="2" charset="0"/>
              </a:rPr>
              <a:t>, cc, </a:t>
            </a:r>
            <a:r>
              <a:rPr lang="en-GB" sz="3600" dirty="0" err="1">
                <a:latin typeface="Twinkl Cursive Looped" panose="02000000000000000000" pitchFamily="2" charset="0"/>
              </a:rPr>
              <a:t>ch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204" y="4059470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accident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crack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  <a:t>occasion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stomach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school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  <a:t>increase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ache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chorus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different</a:t>
            </a:r>
            <a:b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difficult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9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</a:t>
            </a:r>
            <a:r>
              <a:rPr lang="en-GB" dirty="0">
                <a:latin typeface="Twinkl Cursive Looped" panose="02000000000000000000" pitchFamily="2" charset="0"/>
              </a:rPr>
              <a:t>c, ck, cc, </a:t>
            </a:r>
            <a:r>
              <a:rPr lang="en-GB" dirty="0" err="1">
                <a:latin typeface="Twinkl Cursive Looped" panose="02000000000000000000" pitchFamily="2" charset="0"/>
              </a:rPr>
              <a:t>ch</a:t>
            </a:r>
            <a:endParaRPr lang="en-GB" dirty="0"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344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4 Summer 1</vt:lpstr>
      <vt:lpstr>Monday – Sound of the week: Phoneme: /k/ Written: Grapheme – c, ck, cc, ch  Sort the words into the different groups</vt:lpstr>
      <vt:lpstr>This weeks words: accident crack occasion stomach school increase ache chorus Statutory words (Y3/4) different difficult    </vt:lpstr>
      <vt:lpstr>Tuesday - Spellings: partner test</vt:lpstr>
      <vt:lpstr>Wednesday - Spelling: sound analysis (sound buttons)</vt:lpstr>
      <vt:lpstr>Thursday - Sound of the week: Phoneme: /k/ Written: Grapheme – c, ck, cc, ch  Copy the words into your handwriting books – neatly and correctly – underline your sounds in your spelling words</vt:lpstr>
      <vt:lpstr>This weeks words: accident crack occasion stomach school increase ache chorus Statutory words (Y3/4) different difficult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77</cp:revision>
  <dcterms:created xsi:type="dcterms:W3CDTF">2021-11-04T14:23:22Z</dcterms:created>
  <dcterms:modified xsi:type="dcterms:W3CDTF">2025-04-15T18:44:39Z</dcterms:modified>
</cp:coreProperties>
</file>