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2" r:id="rId4"/>
    <p:sldId id="258" r:id="rId5"/>
    <p:sldId id="259" r:id="rId6"/>
    <p:sldId id="263" r:id="rId7"/>
    <p:sldId id="260" r:id="rId8"/>
    <p:sldId id="264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40754" autoAdjust="0"/>
    <p:restoredTop sz="94660"/>
  </p:normalViewPr>
  <p:slideViewPr>
    <p:cSldViewPr snapToGrid="0">
      <p:cViewPr varScale="1">
        <p:scale>
          <a:sx n="74" d="100"/>
          <a:sy n="74" d="100"/>
        </p:scale>
        <p:origin x="72" y="3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62DE6F-6606-4001-B89C-7B09271776B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8FCB178-162D-490D-8D17-C99769DF84B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DF8A78-4ED6-4A8C-900A-B2F5214EEB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3F377-1336-43F5-B5FB-548EE1C05441}" type="datetimeFigureOut">
              <a:rPr lang="en-GB" smtClean="0"/>
              <a:t>16/04/2025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0A2116-4A62-4973-B508-F6F1662078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084692-7245-426C-89D6-9C417BA4EF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2AF52-2A28-448B-A9A1-9C065320C07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077450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7BEA14-AD46-45AA-AF47-173DD802FA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8BBF73E-7E16-4A63-AF2D-D1FC1761547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A9480C-2BEC-4E05-86FC-4C3DDBA6C7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3F377-1336-43F5-B5FB-548EE1C05441}" type="datetimeFigureOut">
              <a:rPr lang="en-GB" smtClean="0"/>
              <a:t>16/04/2025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FB25FA-F047-4277-89DF-EE7E601E6C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3A2FF7-0CC8-409C-8D83-7B8177E7DA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2AF52-2A28-448B-A9A1-9C065320C07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053954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41D638A-9872-433F-B118-3F7C76D02D9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EBCF10A-C596-4E1C-A1CD-76562E814F0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D615E9-B77E-4A94-B1C3-CBF586FAF6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3F377-1336-43F5-B5FB-548EE1C05441}" type="datetimeFigureOut">
              <a:rPr lang="en-GB" smtClean="0"/>
              <a:t>16/04/2025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4A9B23-E00E-4518-B0C6-21A0E5CAA1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CDC229-FF5B-4C7A-B3AC-5B96652635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2AF52-2A28-448B-A9A1-9C065320C07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351198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39237F-7D59-44B9-8DC4-526121435D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12FF21-DFCD-40BE-8543-DE6ECB76A9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BA5C63-DE36-44C5-BF4B-4F6C11968E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3F377-1336-43F5-B5FB-548EE1C05441}" type="datetimeFigureOut">
              <a:rPr lang="en-GB" smtClean="0"/>
              <a:t>16/04/2025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9A6765-406B-49A8-AB5A-60465BBBB4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5C3370-9E99-4FCF-91CF-6BCC59BCBA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2AF52-2A28-448B-A9A1-9C065320C07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172432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E4D91B-A777-41AB-8DF5-E43EE69DAD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E05E800-FDFC-402E-9238-771258A2C4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3D743A-3D25-4F0C-8925-16AC77D0D3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3F377-1336-43F5-B5FB-548EE1C05441}" type="datetimeFigureOut">
              <a:rPr lang="en-GB" smtClean="0"/>
              <a:t>16/04/2025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B3F302-A38F-424B-956F-63594562C1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37CBC4-6125-4E99-82EA-DAE0FDC03B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2AF52-2A28-448B-A9A1-9C065320C07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443826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5CEDE9-9BD6-4702-B3B4-2775100195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2CCA78-3EB0-49FC-BC17-1D6105077D0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2728D11-9DAB-492A-A24B-B0FA01B6435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A921F02-6E36-438B-BC5E-47284E7FBC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3F377-1336-43F5-B5FB-548EE1C05441}" type="datetimeFigureOut">
              <a:rPr lang="en-GB" smtClean="0"/>
              <a:t>16/04/2025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7EE424D-7693-4ABF-B0EC-2B58F6E3F9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76B339C-789C-4EC4-A69E-68B9387EBC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2AF52-2A28-448B-A9A1-9C065320C07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674240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4460B1-7864-454D-8249-B1897650C6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DCED7E7-ADB3-42C0-AF2B-521B9A3411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819D308-5F45-435D-B85B-D2117AAFFBE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DAB27D9-08A5-4D09-9E48-F3688CB88E3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DF0AB30-A2B0-4FF1-8F01-EF4BCC4AA49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2BC0C5B-7912-4892-9AD0-5153E1657D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3F377-1336-43F5-B5FB-548EE1C05441}" type="datetimeFigureOut">
              <a:rPr lang="en-GB" smtClean="0"/>
              <a:t>16/04/2025</a:t>
            </a:fld>
            <a:endParaRPr lang="en-GB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7E1BE69-9DD1-451A-8DB2-CC63F70116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43E8B25-4FC4-4F46-A9D4-B66D74FF65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2AF52-2A28-448B-A9A1-9C065320C07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653259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A8AF94-45F8-407C-AB67-7B07A0E17B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C398EFB-EAE3-47EA-B36E-10A3717B42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3F377-1336-43F5-B5FB-548EE1C05441}" type="datetimeFigureOut">
              <a:rPr lang="en-GB" smtClean="0"/>
              <a:t>16/04/2025</a:t>
            </a:fld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E6F4032-3FEC-498B-BDE6-D6B8DEDA49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816F665-E023-4121-92DB-11F1F9E440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2AF52-2A28-448B-A9A1-9C065320C07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542452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1BBA2C4-101C-4639-888B-EF3F8350D7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3F377-1336-43F5-B5FB-548EE1C05441}" type="datetimeFigureOut">
              <a:rPr lang="en-GB" smtClean="0"/>
              <a:t>16/04/2025</a:t>
            </a:fld>
            <a:endParaRPr lang="en-GB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D37FBD1-36BF-4452-9C6B-0130169D66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38A035A-AEDB-41BF-A517-C243D6B387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2AF52-2A28-448B-A9A1-9C065320C07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688332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1D9AD9-AB47-4B59-8DBC-AFD2D4A386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B00978-31B4-4892-98F3-E9B4E412BB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DE4F29E-11EE-4597-81F5-A329F3EC8A8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C9BA1ED-9761-4295-B16A-2941AAFAAD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3F377-1336-43F5-B5FB-548EE1C05441}" type="datetimeFigureOut">
              <a:rPr lang="en-GB" smtClean="0"/>
              <a:t>16/04/2025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827B0CC-6941-4484-A1EA-90B3AA1B88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A0A658F-8E2C-4E93-BDDB-EDB7A88DFC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2AF52-2A28-448B-A9A1-9C065320C07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070648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21A1D2-421A-4C4E-83ED-FAE774973D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2C91632-ED56-414B-A33A-C706BE444B1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B7E7F59-E4D9-4CDB-B219-1029C2DD7CC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2790351-EA1B-4CFA-A749-AC951919B5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3F377-1336-43F5-B5FB-548EE1C05441}" type="datetimeFigureOut">
              <a:rPr lang="en-GB" smtClean="0"/>
              <a:t>16/04/2025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A8B5DE2-BA4C-4F4C-8D49-F75D6A9218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E65BED1-AD69-4407-927F-55DF172005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2AF52-2A28-448B-A9A1-9C065320C07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574957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093234E-EA59-470C-86E1-A7A5B5BA86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AAD23FA-0C53-4E54-A0C7-B34D06DC1E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B306C4-BC05-4FA5-B344-1D48F400212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F3F377-1336-43F5-B5FB-548EE1C05441}" type="datetimeFigureOut">
              <a:rPr lang="en-GB" smtClean="0"/>
              <a:t>16/04/2025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41BFFE-CF2F-447E-8414-9AFDA00A4FB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74D600-82B2-45E6-A873-F67AC76301A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62AF52-2A28-448B-A9A1-9C065320C07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029982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810E6B-E24A-4E67-9CF9-54CBFAAA853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>
                <a:latin typeface="Twinkl Cursive Looped" panose="02000000000000000000" pitchFamily="2" charset="0"/>
              </a:rPr>
              <a:t>Spelling week 5</a:t>
            </a:r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Summer 2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C94C423-96AF-41D7-B5B0-E21D185E861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85165"/>
            <a:ext cx="9144000" cy="1655762"/>
          </a:xfrm>
        </p:spPr>
        <p:txBody>
          <a:bodyPr/>
          <a:lstStyle/>
          <a:p>
            <a:r>
              <a:rPr lang="en-GB" dirty="0">
                <a:latin typeface="Twinkl Cursive Looped" panose="02000000000000000000" pitchFamily="2" charset="0"/>
              </a:rPr>
              <a:t>Sound of the week: Phoneme:/</a:t>
            </a:r>
            <a:r>
              <a:rPr lang="en-GB" dirty="0"/>
              <a:t> t </a:t>
            </a:r>
            <a:r>
              <a:rPr lang="en-GB" dirty="0">
                <a:latin typeface="Twinkl Cursive Looped" panose="02000000000000000000" pitchFamily="2" charset="0"/>
              </a:rPr>
              <a:t>/ </a:t>
            </a:r>
          </a:p>
        </p:txBody>
      </p:sp>
    </p:spTree>
    <p:extLst>
      <p:ext uri="{BB962C8B-B14F-4D97-AF65-F5344CB8AC3E}">
        <p14:creationId xmlns:p14="http://schemas.microsoft.com/office/powerpoint/2010/main" val="4144530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782228-B0AB-4A98-800C-EA141A144F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434922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n-GB" b="1" u="sng" dirty="0">
                <a:latin typeface="Twinkl Cursive Looped" panose="02000000000000000000" pitchFamily="2" charset="0"/>
              </a:rPr>
              <a:t>Monday</a:t>
            </a:r>
            <a:r>
              <a:rPr lang="en-GB" dirty="0">
                <a:latin typeface="Twinkl Cursive Looped" panose="02000000000000000000" pitchFamily="2" charset="0"/>
              </a:rPr>
              <a:t> – Sound of the week: Phoneme: /t/ Written: Grapheme – t, </a:t>
            </a:r>
            <a:r>
              <a:rPr lang="en-GB" dirty="0" err="1">
                <a:latin typeface="Twinkl Cursive Looped" panose="02000000000000000000" pitchFamily="2" charset="0"/>
              </a:rPr>
              <a:t>te</a:t>
            </a:r>
            <a:br>
              <a:rPr lang="en-GB" dirty="0">
                <a:latin typeface="Twinkl Cursive Looped" panose="02000000000000000000" pitchFamily="2" charset="0"/>
              </a:rPr>
            </a:br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Sort the words into the different groups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B3AAA242-BBCF-4CF5-ADF7-ECAC2A556DE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7909479"/>
              </p:ext>
            </p:extLst>
          </p:nvPr>
        </p:nvGraphicFramePr>
        <p:xfrm>
          <a:off x="2000682" y="2582598"/>
          <a:ext cx="7964200" cy="3840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82100">
                  <a:extLst>
                    <a:ext uri="{9D8B030D-6E8A-4147-A177-3AD203B41FA5}">
                      <a16:colId xmlns:a16="http://schemas.microsoft.com/office/drawing/2014/main" val="3883809109"/>
                    </a:ext>
                  </a:extLst>
                </a:gridCol>
                <a:gridCol w="3982100">
                  <a:extLst>
                    <a:ext uri="{9D8B030D-6E8A-4147-A177-3AD203B41FA5}">
                      <a16:colId xmlns:a16="http://schemas.microsoft.com/office/drawing/2014/main" val="143112298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4000" dirty="0">
                          <a:latin typeface="Twinkl Cursive Looped" panose="02000000000000000000" pitchFamily="2" charset="0"/>
                        </a:rPr>
                        <a:t>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err="1">
                          <a:latin typeface="Twinkl Cursive Looped" panose="02000000000000000000" pitchFamily="2" charset="0"/>
                        </a:rPr>
                        <a:t>te</a:t>
                      </a:r>
                      <a:endParaRPr lang="en-GB" sz="4000" dirty="0">
                        <a:latin typeface="Twinkl Cursive Looped" panose="02000000000000000000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976563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GB" sz="4000" dirty="0">
                        <a:latin typeface="Twinkl Cursive Looped" panose="02000000000000000000" pitchFamily="2" charset="0"/>
                      </a:endParaRPr>
                    </a:p>
                    <a:p>
                      <a:pPr algn="ctr"/>
                      <a:endParaRPr lang="en-GB" sz="4000" dirty="0">
                        <a:latin typeface="Twinkl Cursive Looped" panose="02000000000000000000" pitchFamily="2" charset="0"/>
                      </a:endParaRPr>
                    </a:p>
                    <a:p>
                      <a:pPr algn="ctr"/>
                      <a:endParaRPr lang="en-GB" sz="4000" dirty="0">
                        <a:latin typeface="Twinkl Cursive Looped" panose="02000000000000000000" pitchFamily="2" charset="0"/>
                      </a:endParaRPr>
                    </a:p>
                    <a:p>
                      <a:pPr algn="ctr"/>
                      <a:endParaRPr lang="en-GB" sz="4000" dirty="0">
                        <a:latin typeface="Twinkl Cursive Looped" panose="02000000000000000000" pitchFamily="2" charset="0"/>
                      </a:endParaRPr>
                    </a:p>
                    <a:p>
                      <a:pPr algn="ctr"/>
                      <a:endParaRPr lang="en-GB" sz="4000" dirty="0">
                        <a:latin typeface="Twinkl Cursive Looped" panose="020000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4000" dirty="0">
                        <a:latin typeface="Twinkl Cursive Looped" panose="02000000000000000000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3679334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550229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048C8F-E07E-0B43-B279-89C422BB22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5640" y="4267288"/>
            <a:ext cx="10515600" cy="511352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u="sng" dirty="0">
                <a:latin typeface="Twinkl Cursive Looped" panose="02000000000000000000" pitchFamily="2" charset="0"/>
              </a:rPr>
              <a:t>This weeks words:</a:t>
            </a:r>
            <a:br>
              <a:rPr lang="en-US" b="1" u="sng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minute </a:t>
            </a:r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opposite</a:t>
            </a:r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extreme</a:t>
            </a:r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accept</a:t>
            </a:r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taste</a:t>
            </a:r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except</a:t>
            </a:r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notice</a:t>
            </a:r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recent</a:t>
            </a:r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>
                <a:solidFill>
                  <a:srgbClr val="FF0000"/>
                </a:solidFill>
                <a:latin typeface="Twinkl Cursive Looped" panose="02000000000000000000" pitchFamily="2" charset="0"/>
              </a:rPr>
              <a:t>sentence</a:t>
            </a:r>
            <a:br>
              <a:rPr lang="en-GB" dirty="0">
                <a:solidFill>
                  <a:srgbClr val="FF0000"/>
                </a:solidFill>
                <a:latin typeface="Twinkl Cursive Looped" panose="02000000000000000000" pitchFamily="2" charset="0"/>
              </a:rPr>
            </a:br>
            <a:r>
              <a:rPr lang="en-GB" dirty="0">
                <a:solidFill>
                  <a:srgbClr val="FF0000"/>
                </a:solidFill>
                <a:latin typeface="Twinkl Cursive Looped" panose="02000000000000000000" pitchFamily="2" charset="0"/>
              </a:rPr>
              <a:t>strange</a:t>
            </a:r>
            <a:br>
              <a:rPr lang="en-US" b="1" dirty="0">
                <a:latin typeface="Twinkl Cursive Looped" panose="02000000000000000000" pitchFamily="2" charset="0"/>
              </a:rPr>
            </a:br>
            <a:br>
              <a:rPr lang="en-US" b="1" dirty="0">
                <a:latin typeface="Twinkl Cursive Looped" panose="02000000000000000000" pitchFamily="2" charset="0"/>
              </a:rPr>
            </a:br>
            <a:br>
              <a:rPr lang="en-US" b="1" dirty="0">
                <a:latin typeface="Twinkl Cursive Looped" panose="02000000000000000000" pitchFamily="2" charset="0"/>
              </a:rPr>
            </a:br>
            <a:br>
              <a:rPr lang="en-US" b="1" dirty="0">
                <a:latin typeface="Twinkl Cursive Looped" panose="02000000000000000000" pitchFamily="2" charset="0"/>
              </a:rPr>
            </a:br>
            <a:endParaRPr lang="en-US" b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93029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571263-4D96-45C8-8FB8-AB0CE4B5BE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07950"/>
            <a:ext cx="10515600" cy="1325563"/>
          </a:xfrm>
        </p:spPr>
        <p:txBody>
          <a:bodyPr/>
          <a:lstStyle/>
          <a:p>
            <a:r>
              <a:rPr lang="en-GB" b="1" u="sng" dirty="0">
                <a:latin typeface="Twinkl Cursive Looped" panose="02000000000000000000" pitchFamily="2" charset="0"/>
              </a:rPr>
              <a:t>Tuesday</a:t>
            </a:r>
            <a:r>
              <a:rPr lang="en-GB" dirty="0">
                <a:latin typeface="Twinkl Cursive Looped" panose="02000000000000000000" pitchFamily="2" charset="0"/>
              </a:rPr>
              <a:t> - Spellings: partner test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6B0F32-ECEE-452D-BB81-ECC0AA1303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896803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GB" sz="3800" dirty="0">
                <a:latin typeface="Twinkl Cursive Looped" panose="02000000000000000000" pitchFamily="2" charset="0"/>
              </a:rPr>
              <a:t>1) Using words from yesterday, each pair are going to test each other. </a:t>
            </a:r>
          </a:p>
          <a:p>
            <a:pPr marL="0" indent="0">
              <a:buNone/>
            </a:pPr>
            <a:endParaRPr lang="en-GB" sz="3800" dirty="0">
              <a:latin typeface="Twinkl Cursive Looped" panose="02000000000000000000" pitchFamily="2" charset="0"/>
            </a:endParaRPr>
          </a:p>
          <a:p>
            <a:pPr marL="0" indent="0">
              <a:buNone/>
            </a:pPr>
            <a:r>
              <a:rPr lang="en-GB" sz="3800" dirty="0">
                <a:latin typeface="Twinkl Cursive Looped" panose="02000000000000000000" pitchFamily="2" charset="0"/>
              </a:rPr>
              <a:t>2) Please gather spelling lists from the front. </a:t>
            </a:r>
          </a:p>
          <a:p>
            <a:pPr marL="0" indent="0">
              <a:buNone/>
            </a:pPr>
            <a:endParaRPr lang="en-GB" sz="3800" dirty="0">
              <a:latin typeface="Twinkl Cursive Looped" panose="02000000000000000000" pitchFamily="2" charset="0"/>
            </a:endParaRPr>
          </a:p>
          <a:p>
            <a:pPr marL="0" indent="0">
              <a:buNone/>
            </a:pPr>
            <a:r>
              <a:rPr lang="en-GB" sz="3800" dirty="0">
                <a:latin typeface="Twinkl Cursive Looped" panose="02000000000000000000" pitchFamily="2" charset="0"/>
              </a:rPr>
              <a:t>3) Once you have tested each other, mark each other’s spellings and see which spellings you have got incorrect.</a:t>
            </a:r>
          </a:p>
          <a:p>
            <a:pPr marL="0" indent="0">
              <a:buNone/>
            </a:pPr>
            <a:endParaRPr lang="en-GB" sz="3800" dirty="0">
              <a:latin typeface="Twinkl Cursive Looped" panose="02000000000000000000" pitchFamily="2" charset="0"/>
            </a:endParaRPr>
          </a:p>
          <a:p>
            <a:pPr marL="0" indent="0">
              <a:buNone/>
            </a:pPr>
            <a:r>
              <a:rPr lang="en-GB" sz="3800" dirty="0">
                <a:latin typeface="Twinkl Cursive Looped" panose="02000000000000000000" pitchFamily="2" charset="0"/>
              </a:rPr>
              <a:t>4) Highlight the part of the spelling you are getting incorrect, focus on our sounds for this week. </a:t>
            </a:r>
          </a:p>
          <a:p>
            <a:pPr marL="0" indent="0">
              <a:buNone/>
            </a:pPr>
            <a:endParaRPr lang="en-GB" sz="3800" dirty="0">
              <a:latin typeface="Twinkl Cursive Looped" panose="02000000000000000000" pitchFamily="2" charset="0"/>
            </a:endParaRPr>
          </a:p>
          <a:p>
            <a:pPr marL="0" indent="0">
              <a:buNone/>
            </a:pPr>
            <a:r>
              <a:rPr lang="en-GB" sz="3800" dirty="0">
                <a:latin typeface="Twinkl Cursive Looped" panose="02000000000000000000" pitchFamily="2" charset="0"/>
              </a:rPr>
              <a:t>5) Write down 5 words you need to practise to spell this week.  </a:t>
            </a:r>
          </a:p>
          <a:p>
            <a:pPr marL="0" indent="0">
              <a:buNone/>
            </a:pPr>
            <a:endParaRPr lang="en-GB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24908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2CEDD6-6595-41B8-91B2-D180EC820F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u="sng" dirty="0">
                <a:latin typeface="Twinkl Cursive Looped" panose="02000000000000000000" pitchFamily="2" charset="0"/>
              </a:rPr>
              <a:t>Wednesday</a:t>
            </a:r>
            <a:r>
              <a:rPr lang="en-GB" dirty="0">
                <a:latin typeface="Twinkl Cursive Looped" panose="02000000000000000000" pitchFamily="2" charset="0"/>
              </a:rPr>
              <a:t> - Spelling: sound analysis (sound buttons)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2641BF-4E7B-49D5-99A3-F369F72DDF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>
                <a:latin typeface="Twinkl Cursive Looped" panose="02000000000000000000" pitchFamily="2" charset="0"/>
              </a:rPr>
              <a:t>Can you identify the individual phonemes in each word?</a:t>
            </a:r>
          </a:p>
          <a:p>
            <a:pPr marL="0" indent="0" algn="ctr">
              <a:buNone/>
            </a:pPr>
            <a:endParaRPr lang="en-GB" dirty="0">
              <a:latin typeface="Twinkl Cursive Looped" panose="02000000000000000000" pitchFamily="2" charset="0"/>
            </a:endParaRPr>
          </a:p>
          <a:p>
            <a:pPr marL="0" indent="0" algn="ctr">
              <a:buNone/>
            </a:pPr>
            <a:r>
              <a:rPr lang="en-GB" dirty="0">
                <a:latin typeface="Twinkl Cursive Looped" panose="02000000000000000000" pitchFamily="2" charset="0"/>
              </a:rPr>
              <a:t>Complete in your spelling books with each of the spellings for this week</a:t>
            </a:r>
          </a:p>
        </p:txBody>
      </p:sp>
    </p:spTree>
    <p:extLst>
      <p:ext uri="{BB962C8B-B14F-4D97-AF65-F5344CB8AC3E}">
        <p14:creationId xmlns:p14="http://schemas.microsoft.com/office/powerpoint/2010/main" val="23497540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782228-B0AB-4A98-800C-EA141A144F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023864"/>
            <a:ext cx="8977745" cy="1325563"/>
          </a:xfrm>
        </p:spPr>
        <p:txBody>
          <a:bodyPr>
            <a:noAutofit/>
          </a:bodyPr>
          <a:lstStyle/>
          <a:p>
            <a:r>
              <a:rPr lang="en-GB" sz="3600" b="1" u="sng" dirty="0">
                <a:latin typeface="Twinkl Cursive Looped" panose="02000000000000000000" pitchFamily="2" charset="0"/>
              </a:rPr>
              <a:t>Thursday </a:t>
            </a:r>
            <a:r>
              <a:rPr lang="en-GB" sz="3600" dirty="0">
                <a:latin typeface="Twinkl Cursive Looped" panose="02000000000000000000" pitchFamily="2" charset="0"/>
              </a:rPr>
              <a:t>- Sound of the week: Phoneme: /t/ Written: Grapheme – t, </a:t>
            </a:r>
            <a:r>
              <a:rPr lang="en-GB" sz="3600" dirty="0" err="1">
                <a:latin typeface="Twinkl Cursive Looped" panose="02000000000000000000" pitchFamily="2" charset="0"/>
              </a:rPr>
              <a:t>te</a:t>
            </a:r>
            <a:br>
              <a:rPr lang="en-GB" sz="3600" dirty="0">
                <a:latin typeface="Twinkl Cursive Looped" panose="02000000000000000000" pitchFamily="2" charset="0"/>
              </a:rPr>
            </a:br>
            <a:br>
              <a:rPr lang="en-GB" sz="3600" dirty="0">
                <a:latin typeface="Twinkl Cursive Looped" panose="02000000000000000000" pitchFamily="2" charset="0"/>
              </a:rPr>
            </a:br>
            <a:r>
              <a:rPr lang="en-GB" sz="3600" dirty="0">
                <a:latin typeface="Twinkl Cursive Looped" panose="02000000000000000000" pitchFamily="2" charset="0"/>
              </a:rPr>
              <a:t>Copy the words into your handwriting books – neatly and correctly – underline your sounds in your spelling words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DC50703-F049-4122-968D-A23E211E3DF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11731" y="1153391"/>
            <a:ext cx="8323379" cy="51918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88069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C3FE84-2DEA-487B-B55F-7C64E5ABD7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279111"/>
            <a:ext cx="10515600" cy="1325563"/>
          </a:xfrm>
        </p:spPr>
        <p:txBody>
          <a:bodyPr/>
          <a:lstStyle/>
          <a:p>
            <a:r>
              <a:rPr lang="en-GB" b="1" u="sng" dirty="0">
                <a:latin typeface="Twinkl Cursive Looped" panose="02000000000000000000" pitchFamily="2" charset="0"/>
              </a:rPr>
              <a:t>Friday</a:t>
            </a:r>
            <a:r>
              <a:rPr lang="en-GB" dirty="0">
                <a:latin typeface="Twinkl Cursive Looped" panose="02000000000000000000" pitchFamily="2" charset="0"/>
              </a:rPr>
              <a:t> - Spellings: Test: Adult led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4F433E-A250-43CE-88BC-3221AAA152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900834"/>
            <a:ext cx="8177645" cy="4351338"/>
          </a:xfrm>
        </p:spPr>
        <p:txBody>
          <a:bodyPr/>
          <a:lstStyle/>
          <a:p>
            <a:pPr marL="0" lvl="0" indent="0" algn="ctr">
              <a:buNone/>
            </a:pPr>
            <a:r>
              <a:rPr lang="en-GB" dirty="0">
                <a:solidFill>
                  <a:prstClr val="black"/>
                </a:solidFill>
                <a:latin typeface="Twinkl Cursive Looped" panose="02000000000000000000" pitchFamily="2" charset="0"/>
              </a:rPr>
              <a:t>I will read aloud each spelling with our phoneme of the week and our statutory words. </a:t>
            </a:r>
          </a:p>
          <a:p>
            <a:pPr marL="0" lvl="0" indent="0" algn="ctr">
              <a:buNone/>
            </a:pPr>
            <a:endParaRPr lang="en-GB" dirty="0">
              <a:solidFill>
                <a:prstClr val="black"/>
              </a:solidFill>
              <a:latin typeface="Twinkl Cursive Looped" panose="02000000000000000000" pitchFamily="2" charset="0"/>
            </a:endParaRPr>
          </a:p>
          <a:p>
            <a:pPr marL="0" lvl="0" indent="0" algn="ctr">
              <a:buNone/>
            </a:pPr>
            <a:r>
              <a:rPr lang="en-GB" dirty="0">
                <a:solidFill>
                  <a:prstClr val="black"/>
                </a:solidFill>
                <a:latin typeface="Twinkl Cursive Looped" panose="02000000000000000000" pitchFamily="2" charset="0"/>
              </a:rPr>
              <a:t>1 point for the phoneme spelt correctly </a:t>
            </a:r>
            <a:r>
              <a:rPr lang="en-US" dirty="0">
                <a:solidFill>
                  <a:prstClr val="black"/>
                </a:solidFill>
                <a:latin typeface="Twinkl Cursive Looped" panose="02000000000000000000" pitchFamily="2" charset="0"/>
              </a:rPr>
              <a:t>– t, </a:t>
            </a:r>
            <a:r>
              <a:rPr lang="en-US" dirty="0" err="1">
                <a:solidFill>
                  <a:prstClr val="black"/>
                </a:solidFill>
                <a:latin typeface="Twinkl Cursive Looped" panose="02000000000000000000" pitchFamily="2" charset="0"/>
              </a:rPr>
              <a:t>te</a:t>
            </a:r>
            <a:endParaRPr lang="en-US" dirty="0">
              <a:solidFill>
                <a:prstClr val="black"/>
              </a:solidFill>
              <a:latin typeface="Twinkl Cursive Looped" panose="02000000000000000000" pitchFamily="2" charset="0"/>
            </a:endParaRPr>
          </a:p>
          <a:p>
            <a:pPr marL="0" lvl="0" indent="0" algn="ctr">
              <a:buNone/>
            </a:pPr>
            <a:r>
              <a:rPr lang="en-GB" dirty="0">
                <a:solidFill>
                  <a:prstClr val="black"/>
                </a:solidFill>
                <a:latin typeface="Twinkl Cursive Looped" panose="02000000000000000000" pitchFamily="2" charset="0"/>
              </a:rPr>
              <a:t>2 points for the whole word spelt correctly. </a:t>
            </a:r>
          </a:p>
          <a:p>
            <a:pPr marL="0" lvl="0" indent="0" algn="ctr">
              <a:buNone/>
            </a:pPr>
            <a:endParaRPr lang="en-GB" dirty="0">
              <a:solidFill>
                <a:prstClr val="black"/>
              </a:solidFill>
              <a:latin typeface="Twinkl Cursive Looped" panose="02000000000000000000" pitchFamily="2" charset="0"/>
            </a:endParaRPr>
          </a:p>
          <a:p>
            <a:pPr marL="0" indent="0">
              <a:buNone/>
            </a:pPr>
            <a:endParaRPr lang="en-GB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64332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C3FE84-2DEA-487B-B55F-7C64E5ABD7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279111"/>
            <a:ext cx="10515600" cy="1325563"/>
          </a:xfrm>
        </p:spPr>
        <p:txBody>
          <a:bodyPr/>
          <a:lstStyle/>
          <a:p>
            <a:r>
              <a:rPr lang="en-GB" b="1" u="sng" dirty="0">
                <a:latin typeface="Twinkl Cursive Looped" panose="02000000000000000000" pitchFamily="2" charset="0"/>
              </a:rPr>
              <a:t>Friday</a:t>
            </a:r>
            <a:r>
              <a:rPr lang="en-GB" dirty="0">
                <a:latin typeface="Twinkl Cursive Looped" panose="02000000000000000000" pitchFamily="2" charset="0"/>
              </a:rPr>
              <a:t> - Spellings: Test: Adult led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4F433E-A250-43CE-88BC-3221AAA152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900834"/>
            <a:ext cx="8177645" cy="4351338"/>
          </a:xfrm>
        </p:spPr>
        <p:txBody>
          <a:bodyPr/>
          <a:lstStyle/>
          <a:p>
            <a:pPr marL="0" lvl="0" indent="0" algn="ctr">
              <a:buNone/>
            </a:pPr>
            <a:r>
              <a:rPr lang="en-GB" dirty="0">
                <a:solidFill>
                  <a:prstClr val="black"/>
                </a:solidFill>
                <a:latin typeface="Twinkl Cursive Looped" panose="02000000000000000000" pitchFamily="2" charset="0"/>
              </a:rPr>
              <a:t>I will read aloud each spelling with our phoneme of the week and our statutory words. </a:t>
            </a:r>
          </a:p>
          <a:p>
            <a:pPr marL="0" lvl="0" indent="0" algn="ctr">
              <a:buNone/>
            </a:pPr>
            <a:endParaRPr lang="en-GB" dirty="0">
              <a:solidFill>
                <a:prstClr val="black"/>
              </a:solidFill>
              <a:latin typeface="Twinkl Cursive Looped" panose="02000000000000000000" pitchFamily="2" charset="0"/>
            </a:endParaRPr>
          </a:p>
          <a:p>
            <a:pPr marL="0" lvl="0" indent="0" algn="ctr">
              <a:buNone/>
            </a:pPr>
            <a:r>
              <a:rPr lang="en-GB" dirty="0">
                <a:solidFill>
                  <a:prstClr val="black"/>
                </a:solidFill>
                <a:latin typeface="Twinkl Cursive Looped" panose="02000000000000000000" pitchFamily="2" charset="0"/>
              </a:rPr>
              <a:t>1 point for the phoneme spelt correctly </a:t>
            </a:r>
            <a:r>
              <a:rPr lang="en-US" dirty="0">
                <a:solidFill>
                  <a:prstClr val="black"/>
                </a:solidFill>
                <a:latin typeface="Twinkl Cursive Looped" panose="02000000000000000000" pitchFamily="2" charset="0"/>
              </a:rPr>
              <a:t>– t, </a:t>
            </a:r>
            <a:r>
              <a:rPr lang="en-US" dirty="0" err="1">
                <a:solidFill>
                  <a:prstClr val="black"/>
                </a:solidFill>
                <a:latin typeface="Twinkl Cursive Looped" panose="02000000000000000000" pitchFamily="2" charset="0"/>
              </a:rPr>
              <a:t>te</a:t>
            </a:r>
            <a:endParaRPr lang="en-US" dirty="0">
              <a:solidFill>
                <a:prstClr val="black"/>
              </a:solidFill>
              <a:latin typeface="Twinkl Cursive Looped" panose="02000000000000000000" pitchFamily="2" charset="0"/>
            </a:endParaRPr>
          </a:p>
          <a:p>
            <a:pPr marL="0" lvl="0" indent="0" algn="ctr">
              <a:buNone/>
            </a:pPr>
            <a:r>
              <a:rPr lang="en-GB" dirty="0">
                <a:solidFill>
                  <a:prstClr val="black"/>
                </a:solidFill>
                <a:latin typeface="Twinkl Cursive Looped" panose="02000000000000000000" pitchFamily="2" charset="0"/>
              </a:rPr>
              <a:t>2 points for the whole word spelt correctly. </a:t>
            </a:r>
          </a:p>
          <a:p>
            <a:pPr marL="0" lvl="0" indent="0" algn="ctr">
              <a:buNone/>
            </a:pPr>
            <a:endParaRPr lang="en-GB" dirty="0">
              <a:solidFill>
                <a:prstClr val="black"/>
              </a:solidFill>
              <a:latin typeface="Twinkl Cursive Looped" panose="02000000000000000000" pitchFamily="2" charset="0"/>
            </a:endParaRPr>
          </a:p>
          <a:p>
            <a:pPr marL="0" indent="0">
              <a:buNone/>
            </a:pPr>
            <a:endParaRPr lang="en-GB" dirty="0">
              <a:latin typeface="Twinkl Cursive Looped" panose="02000000000000000000" pitchFamily="2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630A69B-6BFB-4250-831D-AEFDCC4F98F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11731" y="1153391"/>
            <a:ext cx="8323379" cy="51918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92025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775</TotalTime>
  <Words>326</Words>
  <Application>Microsoft Office PowerPoint</Application>
  <PresentationFormat>Widescreen</PresentationFormat>
  <Paragraphs>34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Twinkl Cursive Looped</vt:lpstr>
      <vt:lpstr>Office Theme</vt:lpstr>
      <vt:lpstr>Spelling week 5 Summer 2</vt:lpstr>
      <vt:lpstr>Monday – Sound of the week: Phoneme: /t/ Written: Grapheme – t, te  Sort the words into the different groups</vt:lpstr>
      <vt:lpstr>This weeks words: minute  opposite extreme accept taste except notice recent sentence strange    </vt:lpstr>
      <vt:lpstr>Tuesday - Spellings: partner test</vt:lpstr>
      <vt:lpstr>Wednesday - Spelling: sound analysis (sound buttons)</vt:lpstr>
      <vt:lpstr>Thursday - Sound of the week: Phoneme: /t/ Written: Grapheme – t, te  Copy the words into your handwriting books – neatly and correctly – underline your sounds in your spelling words</vt:lpstr>
      <vt:lpstr>Friday - Spellings: Test: Adult led</vt:lpstr>
      <vt:lpstr>Friday - Spellings: Test: Adult led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Spelling week 1</dc:title>
  <dc:creator>Kirsten Rainbow</dc:creator>
  <cp:lastModifiedBy>Kirsty Ruddle</cp:lastModifiedBy>
  <cp:revision>79</cp:revision>
  <dcterms:created xsi:type="dcterms:W3CDTF">2021-11-04T14:23:22Z</dcterms:created>
  <dcterms:modified xsi:type="dcterms:W3CDTF">2025-04-16T23:08:26Z</dcterms:modified>
</cp:coreProperties>
</file>