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6" r:id="rId8"/>
    <p:sldId id="260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4" autoAdjust="0"/>
    <p:restoredTop sz="94660"/>
  </p:normalViewPr>
  <p:slideViewPr>
    <p:cSldViewPr snapToGrid="0">
      <p:cViewPr>
        <p:scale>
          <a:sx n="67" d="100"/>
          <a:sy n="67" d="100"/>
        </p:scale>
        <p:origin x="39" y="8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Spelling week 2</a:t>
            </a:r>
            <a:br>
              <a:rPr lang="en-GB"/>
            </a:br>
            <a:r>
              <a:rPr lang="en-GB"/>
              <a:t>Summer 1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/>
              <a:t>Sound of the week: Phoneme:/</a:t>
            </a:r>
            <a:r>
              <a:rPr lang="en-GB" dirty="0" err="1"/>
              <a:t>sh</a:t>
            </a:r>
            <a:r>
              <a:rPr lang="en-GB" dirty="0"/>
              <a:t>(un)/ 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99A96C8-FFE7-4FCA-B300-A03D645496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921646"/>
              </p:ext>
            </p:extLst>
          </p:nvPr>
        </p:nvGraphicFramePr>
        <p:xfrm>
          <a:off x="99334" y="192615"/>
          <a:ext cx="5895069" cy="26231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5023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965023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965023">
                  <a:extLst>
                    <a:ext uri="{9D8B030D-6E8A-4147-A177-3AD203B41FA5}">
                      <a16:colId xmlns:a16="http://schemas.microsoft.com/office/drawing/2014/main" val="2897052935"/>
                    </a:ext>
                  </a:extLst>
                </a:gridCol>
              </a:tblGrid>
              <a:tr h="49989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tion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sion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>
                          <a:latin typeface="Twinkl Cursive Looped" panose="02000000000000000000" pitchFamily="2" charset="0"/>
                        </a:rPr>
                        <a:t>cian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12326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7DD78A9-0D87-4C25-B6B8-436C17EDEC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366649"/>
              </p:ext>
            </p:extLst>
          </p:nvPr>
        </p:nvGraphicFramePr>
        <p:xfrm>
          <a:off x="6195333" y="192614"/>
          <a:ext cx="5895069" cy="26231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5023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965023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965023">
                  <a:extLst>
                    <a:ext uri="{9D8B030D-6E8A-4147-A177-3AD203B41FA5}">
                      <a16:colId xmlns:a16="http://schemas.microsoft.com/office/drawing/2014/main" val="2897052935"/>
                    </a:ext>
                  </a:extLst>
                </a:gridCol>
              </a:tblGrid>
              <a:tr h="49989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tion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sion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>
                          <a:latin typeface="Twinkl Cursive Looped" panose="02000000000000000000" pitchFamily="2" charset="0"/>
                        </a:rPr>
                        <a:t>cian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12326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7C339A-F7B4-4BCA-8BE4-EF26F7FFB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879109"/>
              </p:ext>
            </p:extLst>
          </p:nvPr>
        </p:nvGraphicFramePr>
        <p:xfrm>
          <a:off x="99334" y="3429001"/>
          <a:ext cx="5895069" cy="26231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5023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965023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965023">
                  <a:extLst>
                    <a:ext uri="{9D8B030D-6E8A-4147-A177-3AD203B41FA5}">
                      <a16:colId xmlns:a16="http://schemas.microsoft.com/office/drawing/2014/main" val="2897052935"/>
                    </a:ext>
                  </a:extLst>
                </a:gridCol>
              </a:tblGrid>
              <a:tr h="49989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tion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sion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>
                          <a:latin typeface="Twinkl Cursive Looped" panose="02000000000000000000" pitchFamily="2" charset="0"/>
                        </a:rPr>
                        <a:t>cian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12326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B9ACB39-15E7-40E9-8290-63FC2E41B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505692"/>
              </p:ext>
            </p:extLst>
          </p:nvPr>
        </p:nvGraphicFramePr>
        <p:xfrm>
          <a:off x="6195333" y="3429000"/>
          <a:ext cx="5895069" cy="26231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5023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965023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965023">
                  <a:extLst>
                    <a:ext uri="{9D8B030D-6E8A-4147-A177-3AD203B41FA5}">
                      <a16:colId xmlns:a16="http://schemas.microsoft.com/office/drawing/2014/main" val="2897052935"/>
                    </a:ext>
                  </a:extLst>
                </a:gridCol>
              </a:tblGrid>
              <a:tr h="49989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tion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winkl Cursive Looped" panose="02000000000000000000" pitchFamily="2" charset="0"/>
                        </a:rPr>
                        <a:t>sion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>
                          <a:latin typeface="Twinkl Cursive Looped" panose="02000000000000000000" pitchFamily="2" charset="0"/>
                        </a:rPr>
                        <a:t>cian</a:t>
                      </a:r>
                      <a:endParaRPr lang="en-GB" sz="24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212326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939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632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/>
              <a:t>Monday</a:t>
            </a:r>
            <a:r>
              <a:rPr lang="en-GB" dirty="0"/>
              <a:t> – Sound of the week: Phoneme: /</a:t>
            </a:r>
            <a:r>
              <a:rPr lang="en-GB" dirty="0" err="1"/>
              <a:t>sh</a:t>
            </a:r>
            <a:r>
              <a:rPr lang="en-GB" dirty="0"/>
              <a:t>(un)/</a:t>
            </a:r>
            <a:br>
              <a:rPr lang="en-GB" dirty="0"/>
            </a:br>
            <a:r>
              <a:rPr lang="en-GB" dirty="0"/>
              <a:t>Written: Grapheme – </a:t>
            </a:r>
            <a:r>
              <a:rPr lang="en-GB" dirty="0" err="1"/>
              <a:t>tion</a:t>
            </a:r>
            <a:r>
              <a:rPr lang="en-GB" dirty="0"/>
              <a:t>, </a:t>
            </a:r>
            <a:r>
              <a:rPr lang="en-GB" dirty="0" err="1"/>
              <a:t>sion</a:t>
            </a:r>
            <a:r>
              <a:rPr lang="en-GB" dirty="0"/>
              <a:t>, </a:t>
            </a:r>
            <a:r>
              <a:rPr lang="en-GB" dirty="0" err="1"/>
              <a:t>cian</a:t>
            </a:r>
            <a:br>
              <a:rPr lang="en-GB" dirty="0"/>
            </a:br>
            <a:br>
              <a:rPr lang="en-GB" dirty="0"/>
            </a:br>
            <a:r>
              <a:rPr lang="en-GB" dirty="0"/>
              <a:t>Sort the words into the different groups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A3335D2-D2A5-4756-A5AF-F052D5A3B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632429"/>
              </p:ext>
            </p:extLst>
          </p:nvPr>
        </p:nvGraphicFramePr>
        <p:xfrm>
          <a:off x="4003675" y="2834216"/>
          <a:ext cx="5262873" cy="333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4291">
                  <a:extLst>
                    <a:ext uri="{9D8B030D-6E8A-4147-A177-3AD203B41FA5}">
                      <a16:colId xmlns:a16="http://schemas.microsoft.com/office/drawing/2014/main" val="861670999"/>
                    </a:ext>
                  </a:extLst>
                </a:gridCol>
                <a:gridCol w="1754291">
                  <a:extLst>
                    <a:ext uri="{9D8B030D-6E8A-4147-A177-3AD203B41FA5}">
                      <a16:colId xmlns:a16="http://schemas.microsoft.com/office/drawing/2014/main" val="1680901857"/>
                    </a:ext>
                  </a:extLst>
                </a:gridCol>
                <a:gridCol w="1754291">
                  <a:extLst>
                    <a:ext uri="{9D8B030D-6E8A-4147-A177-3AD203B41FA5}">
                      <a16:colId xmlns:a16="http://schemas.microsoft.com/office/drawing/2014/main" val="2897052935"/>
                    </a:ext>
                  </a:extLst>
                </a:gridCol>
              </a:tblGrid>
              <a:tr h="114388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>
                          <a:latin typeface="Twinkl Cursive Looped" panose="02000000000000000000" pitchFamily="2" charset="0"/>
                        </a:rPr>
                        <a:t>tion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>
                          <a:latin typeface="Twinkl Cursive Looped" panose="02000000000000000000" pitchFamily="2" charset="0"/>
                        </a:rPr>
                        <a:t>sion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cian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984154"/>
                  </a:ext>
                </a:extLst>
              </a:tr>
              <a:tr h="32365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269718"/>
                  </a:ext>
                </a:extLst>
              </a:tr>
              <a:tr h="32365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554007"/>
                  </a:ext>
                </a:extLst>
              </a:tr>
              <a:tr h="32365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385061"/>
                  </a:ext>
                </a:extLst>
              </a:tr>
              <a:tr h="32365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648947"/>
                  </a:ext>
                </a:extLst>
              </a:tr>
              <a:tr h="32365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937297"/>
                  </a:ext>
                </a:extLst>
              </a:tr>
              <a:tr h="32365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07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Twinkl Cursive Looped" panose="02000000000000000000" pitchFamily="2" charset="0"/>
              </a:rPr>
              <a:t>station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magician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information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comprehension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tension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invention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musician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electrician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mention</a:t>
            </a:r>
            <a:b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position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/>
              <a:t>Tuesday</a:t>
            </a:r>
            <a:r>
              <a:rPr lang="en-GB" dirty="0"/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/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/>
          </a:p>
          <a:p>
            <a:pPr marL="0" indent="0">
              <a:buNone/>
            </a:pPr>
            <a:r>
              <a:rPr lang="en-GB" sz="3800" dirty="0"/>
              <a:t>2) Please gather spelling lists from the front. </a:t>
            </a:r>
          </a:p>
          <a:p>
            <a:pPr marL="0" indent="0">
              <a:buNone/>
            </a:pPr>
            <a:endParaRPr lang="en-GB" sz="3800" dirty="0"/>
          </a:p>
          <a:p>
            <a:pPr marL="0" indent="0">
              <a:buNone/>
            </a:pPr>
            <a:r>
              <a:rPr lang="en-GB" sz="3800" dirty="0"/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/>
          </a:p>
          <a:p>
            <a:pPr marL="0" indent="0">
              <a:buNone/>
            </a:pPr>
            <a:r>
              <a:rPr lang="en-GB" sz="3800" dirty="0"/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/>
          </a:p>
          <a:p>
            <a:pPr marL="0" indent="0">
              <a:buNone/>
            </a:pPr>
            <a:r>
              <a:rPr lang="en-GB" sz="3800" dirty="0"/>
              <a:t>5) Write down 5 words you need to practise to spell this week. 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Wednesday</a:t>
            </a:r>
            <a:r>
              <a:rPr lang="en-GB" dirty="0"/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Can you identify the individual phonemes in each word?</a:t>
            </a:r>
          </a:p>
          <a:p>
            <a:pPr marL="0" indent="0">
              <a:buNone/>
            </a:pPr>
            <a:endParaRPr lang="en-GB" dirty="0"/>
          </a:p>
          <a:p>
            <a:pPr marL="514350" indent="-514350" algn="ctr">
              <a:buFont typeface="+mj-lt"/>
              <a:buAutoNum type="arabicPeriod"/>
            </a:pPr>
            <a:r>
              <a:rPr lang="en-GB" dirty="0"/>
              <a:t>Station</a:t>
            </a:r>
          </a:p>
          <a:p>
            <a:pPr marL="514350" indent="-514350" algn="ctr">
              <a:buFont typeface="+mj-lt"/>
              <a:buAutoNum type="arabicPeriod"/>
            </a:pPr>
            <a:endParaRPr lang="en-GB" dirty="0"/>
          </a:p>
          <a:p>
            <a:pPr marL="514350" indent="-514350" algn="ctr">
              <a:buFont typeface="+mj-lt"/>
              <a:buAutoNum type="arabicPeriod"/>
            </a:pPr>
            <a:r>
              <a:rPr lang="en-GB" dirty="0"/>
              <a:t>Tension</a:t>
            </a:r>
          </a:p>
          <a:p>
            <a:pPr marL="514350" indent="-514350" algn="ctr">
              <a:buFont typeface="+mj-lt"/>
              <a:buAutoNum type="arabicPeriod"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477" y="248898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/>
              <a:t>Thursday </a:t>
            </a:r>
            <a:r>
              <a:rPr lang="en-GB" dirty="0"/>
              <a:t>- Sound of the week: Phoneme: /</a:t>
            </a:r>
            <a:r>
              <a:rPr lang="en-GB" dirty="0" err="1"/>
              <a:t>sh</a:t>
            </a:r>
            <a:r>
              <a:rPr lang="en-GB" dirty="0"/>
              <a:t>(un)/</a:t>
            </a:r>
            <a:br>
              <a:rPr lang="en-GB" dirty="0"/>
            </a:br>
            <a:r>
              <a:rPr lang="en-GB" dirty="0"/>
              <a:t>Written: Grapheme – </a:t>
            </a:r>
            <a:r>
              <a:rPr lang="en-GB" dirty="0" err="1"/>
              <a:t>tion</a:t>
            </a:r>
            <a:r>
              <a:rPr lang="en-GB" dirty="0"/>
              <a:t>, </a:t>
            </a:r>
            <a:r>
              <a:rPr lang="en-GB" dirty="0" err="1"/>
              <a:t>sion</a:t>
            </a:r>
            <a:r>
              <a:rPr lang="en-GB" dirty="0"/>
              <a:t>, </a:t>
            </a:r>
            <a:r>
              <a:rPr lang="en-GB" dirty="0" err="1"/>
              <a:t>cian</a:t>
            </a:r>
            <a:br>
              <a:rPr lang="en-GB" dirty="0"/>
            </a:br>
            <a:br>
              <a:rPr lang="en-GB" dirty="0"/>
            </a:br>
            <a:r>
              <a:rPr lang="en-GB" dirty="0"/>
              <a:t>Copy the words into your handwriting books – neatly and correctly – underline your sounds in your spelling words</a:t>
            </a:r>
          </a:p>
        </p:txBody>
      </p:sp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506" y="634664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station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magician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information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comprehension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tension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invention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musician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electrician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mention</a:t>
            </a:r>
            <a:b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position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64991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Friday</a:t>
            </a:r>
            <a:r>
              <a:rPr lang="en-GB" dirty="0"/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</a:rPr>
              <a:t>– </a:t>
            </a:r>
            <a:r>
              <a:rPr lang="en-US" dirty="0" err="1">
                <a:solidFill>
                  <a:prstClr val="black"/>
                </a:solidFill>
              </a:rPr>
              <a:t>tion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GB" dirty="0" err="1"/>
              <a:t>sion</a:t>
            </a:r>
            <a:r>
              <a:rPr lang="en-GB" dirty="0"/>
              <a:t>, </a:t>
            </a:r>
            <a:r>
              <a:rPr lang="en-GB" dirty="0" err="1"/>
              <a:t>cian</a:t>
            </a:r>
            <a:endParaRPr lang="en-GB" dirty="0"/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47060-131D-BC4E-D665-DC21C540F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50E3E-C2BF-F6E9-D265-C5779D6D1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b="1" u="sng" dirty="0"/>
              <a:t>Friday</a:t>
            </a:r>
            <a:r>
              <a:rPr lang="en-GB" dirty="0"/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3DB05-A4F2-76D4-119D-EC9229938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3"/>
            <a:ext cx="8677275" cy="3436937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</a:rPr>
              <a:t>– </a:t>
            </a:r>
            <a:r>
              <a:rPr lang="en-US" dirty="0" err="1">
                <a:solidFill>
                  <a:prstClr val="black"/>
                </a:solidFill>
              </a:rPr>
              <a:t>tion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GB" dirty="0" err="1"/>
              <a:t>sion</a:t>
            </a:r>
            <a:r>
              <a:rPr lang="en-GB" dirty="0"/>
              <a:t>, </a:t>
            </a:r>
            <a:r>
              <a:rPr lang="en-GB" dirty="0" err="1"/>
              <a:t>cian</a:t>
            </a:r>
            <a:endParaRPr lang="en-GB" dirty="0"/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1E50CB-67C4-1EF6-0F0B-A4E66442F674}"/>
              </a:ext>
            </a:extLst>
          </p:cNvPr>
          <p:cNvSpPr txBox="1"/>
          <p:nvPr/>
        </p:nvSpPr>
        <p:spPr>
          <a:xfrm>
            <a:off x="8548688" y="1435864"/>
            <a:ext cx="341471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dirty="0">
                <a:latin typeface="Twinkl Cursive Looped" panose="02000000000000000000" pitchFamily="2" charset="0"/>
              </a:rPr>
              <a:t>station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magician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information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comprehension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tension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invention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musician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latin typeface="Twinkl Cursive Looped" panose="02000000000000000000" pitchFamily="2" charset="0"/>
              </a:rPr>
              <a:t>electrician</a:t>
            </a:r>
            <a:br>
              <a:rPr lang="en-GB" sz="3200" dirty="0">
                <a:latin typeface="Twinkl Cursive Looped" panose="02000000000000000000" pitchFamily="2" charset="0"/>
              </a:rPr>
            </a:br>
            <a:r>
              <a:rPr lang="en-GB" sz="3200" dirty="0">
                <a:solidFill>
                  <a:srgbClr val="FF0000"/>
                </a:solidFill>
                <a:latin typeface="Twinkl Cursive Looped" panose="02000000000000000000" pitchFamily="2" charset="0"/>
              </a:rPr>
              <a:t>mention</a:t>
            </a:r>
            <a:br>
              <a:rPr lang="en-GB" sz="3200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sz="3200" dirty="0">
                <a:solidFill>
                  <a:srgbClr val="FF0000"/>
                </a:solidFill>
                <a:latin typeface="Twinkl Cursive Looped" panose="02000000000000000000" pitchFamily="2" charset="0"/>
              </a:rPr>
              <a:t>position</a:t>
            </a:r>
            <a:endParaRPr lang="en-GB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397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414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Twinkl Cursive Looped</vt:lpstr>
      <vt:lpstr>Office Theme</vt:lpstr>
      <vt:lpstr>Spelling week 2 Summer 1</vt:lpstr>
      <vt:lpstr>Monday – Sound of the week: Phoneme: /sh(un)/ Written: Grapheme – tion, sion, cian  Sort the words into the different groups</vt:lpstr>
      <vt:lpstr>station magician information comprehension tension invention musician electrician Statutory words (Y3/4) mention position     </vt:lpstr>
      <vt:lpstr>Tuesday - Spellings: partner test</vt:lpstr>
      <vt:lpstr>Wednesday - Spelling: sound analysis (sound buttons)</vt:lpstr>
      <vt:lpstr>Thursday - Sound of the week: Phoneme: /sh(un)/ Written: Grapheme – tion, sion, cian  Copy the words into your handwriting books – neatly and correctly – underline your sounds in your spelling words</vt:lpstr>
      <vt:lpstr>This weeks words: station magician information comprehension tension invention musician electrician mention position            </vt:lpstr>
      <vt:lpstr>Friday - Spellings: Test: Adult led</vt:lpstr>
      <vt:lpstr>Friday - Spellings: Test: Adult led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75</cp:revision>
  <dcterms:created xsi:type="dcterms:W3CDTF">2021-11-04T14:23:22Z</dcterms:created>
  <dcterms:modified xsi:type="dcterms:W3CDTF">2026-04-08T10:12:40Z</dcterms:modified>
</cp:coreProperties>
</file>