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  <p:sldId id="267" r:id="rId10"/>
    <p:sldId id="268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603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05/03/2025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3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Spring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Phoneme:/ü/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EF3CD7-08F7-4C54-8FA1-A830E4AB9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701536"/>
              </p:ext>
            </p:extLst>
          </p:nvPr>
        </p:nvGraphicFramePr>
        <p:xfrm>
          <a:off x="238990" y="103908"/>
          <a:ext cx="8128000" cy="3150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6745441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6477440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7799621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53910171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25277071"/>
                    </a:ext>
                  </a:extLst>
                </a:gridCol>
              </a:tblGrid>
              <a:tr h="498765"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oo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winkl Cursive Looped" panose="02000000000000000000" pitchFamily="2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ough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ui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33288"/>
                  </a:ext>
                </a:extLst>
              </a:tr>
              <a:tr h="1059873"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56489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FC771B-8E18-4221-AA8D-3D2EB3345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646597"/>
              </p:ext>
            </p:extLst>
          </p:nvPr>
        </p:nvGraphicFramePr>
        <p:xfrm>
          <a:off x="238990" y="3603567"/>
          <a:ext cx="8128000" cy="3150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6745441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6477440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7799621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53910171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25277071"/>
                    </a:ext>
                  </a:extLst>
                </a:gridCol>
              </a:tblGrid>
              <a:tr h="498765"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oo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Twinkl Cursive Looped" panose="02000000000000000000" pitchFamily="2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ough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ou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ui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33288"/>
                  </a:ext>
                </a:extLst>
              </a:tr>
              <a:tr h="1059873"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564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77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/ü/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Written: Grapheme – </a:t>
            </a:r>
            <a:r>
              <a:rPr lang="en-GB" dirty="0" err="1">
                <a:latin typeface="Twinkl Cursive Looped" panose="02000000000000000000" pitchFamily="2" charset="0"/>
              </a:rPr>
              <a:t>oo</a:t>
            </a:r>
            <a:r>
              <a:rPr lang="en-GB" dirty="0">
                <a:latin typeface="Twinkl Cursive Looped" panose="02000000000000000000" pitchFamily="2" charset="0"/>
              </a:rPr>
              <a:t>, o, </a:t>
            </a:r>
            <a:r>
              <a:rPr lang="en-GB" dirty="0" err="1">
                <a:latin typeface="Twinkl Cursive Looped" panose="02000000000000000000" pitchFamily="2" charset="0"/>
              </a:rPr>
              <a:t>ough</a:t>
            </a:r>
            <a:r>
              <a:rPr lang="en-GB" dirty="0">
                <a:latin typeface="Twinkl Cursive Looped" panose="02000000000000000000" pitchFamily="2" charset="0"/>
              </a:rPr>
              <a:t>, </a:t>
            </a:r>
            <a:r>
              <a:rPr lang="en-GB" dirty="0" err="1">
                <a:latin typeface="Twinkl Cursive Looped" panose="02000000000000000000" pitchFamily="2" charset="0"/>
              </a:rPr>
              <a:t>ou</a:t>
            </a:r>
            <a:r>
              <a:rPr lang="en-GB" dirty="0">
                <a:latin typeface="Twinkl Cursive Looped" panose="02000000000000000000" pitchFamily="2" charset="0"/>
              </a:rPr>
              <a:t> and </a:t>
            </a:r>
            <a:r>
              <a:rPr lang="en-GB" dirty="0" err="1">
                <a:latin typeface="Twinkl Cursive Looped" panose="02000000000000000000" pitchFamily="2" charset="0"/>
              </a:rPr>
              <a:t>ui</a:t>
            </a:r>
            <a:r>
              <a:rPr lang="en-GB" dirty="0">
                <a:latin typeface="Twinkl Cursive Looped" panose="02000000000000000000" pitchFamily="2" charset="0"/>
              </a:rPr>
              <a:t> 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474457"/>
              </p:ext>
            </p:extLst>
          </p:nvPr>
        </p:nvGraphicFramePr>
        <p:xfrm>
          <a:off x="1889125" y="2777066"/>
          <a:ext cx="6502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oo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o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ough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ou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54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8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48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37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0781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556963"/>
              </p:ext>
            </p:extLst>
          </p:nvPr>
        </p:nvGraphicFramePr>
        <p:xfrm>
          <a:off x="8391525" y="2777066"/>
          <a:ext cx="1625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1811564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ui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928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66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463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301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94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202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5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loose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through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whose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group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fruit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cruise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youth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lose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February</a:t>
            </a:r>
            <a:br>
              <a:rPr lang="en-US" b="1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believe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loose</a:t>
            </a:r>
          </a:p>
          <a:p>
            <a:pPr marL="514350" indent="-514350" algn="ctr">
              <a:buFont typeface="+mj-lt"/>
              <a:buAutoNum type="arabicPeriod"/>
            </a:pP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cruise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05710"/>
            <a:ext cx="782955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/ü/</a:t>
            </a: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Written: Grapheme – </a:t>
            </a:r>
            <a:r>
              <a:rPr lang="en-GB" sz="3600" dirty="0" err="1">
                <a:latin typeface="Twinkl Cursive Looped" panose="02000000000000000000" pitchFamily="2" charset="0"/>
              </a:rPr>
              <a:t>oo</a:t>
            </a:r>
            <a:r>
              <a:rPr lang="en-GB" sz="3600" dirty="0">
                <a:latin typeface="Twinkl Cursive Looped" panose="02000000000000000000" pitchFamily="2" charset="0"/>
              </a:rPr>
              <a:t>, o, </a:t>
            </a:r>
            <a:r>
              <a:rPr lang="en-GB" sz="3600" dirty="0" err="1">
                <a:latin typeface="Twinkl Cursive Looped" panose="02000000000000000000" pitchFamily="2" charset="0"/>
              </a:rPr>
              <a:t>ough</a:t>
            </a:r>
            <a:r>
              <a:rPr lang="en-GB" sz="3600" dirty="0">
                <a:latin typeface="Twinkl Cursive Looped" panose="02000000000000000000" pitchFamily="2" charset="0"/>
              </a:rPr>
              <a:t>, </a:t>
            </a:r>
            <a:r>
              <a:rPr lang="en-GB" sz="3600" dirty="0" err="1">
                <a:latin typeface="Twinkl Cursive Looped" panose="02000000000000000000" pitchFamily="2" charset="0"/>
              </a:rPr>
              <a:t>ou</a:t>
            </a:r>
            <a:r>
              <a:rPr lang="en-GB" sz="3600" dirty="0">
                <a:latin typeface="Twinkl Cursive Looped" panose="02000000000000000000" pitchFamily="2" charset="0"/>
              </a:rPr>
              <a:t> and </a:t>
            </a:r>
            <a:r>
              <a:rPr lang="en-GB" sz="3600" dirty="0" err="1">
                <a:latin typeface="Twinkl Cursive Looped" panose="02000000000000000000" pitchFamily="2" charset="0"/>
              </a:rPr>
              <a:t>ui</a:t>
            </a:r>
            <a:r>
              <a:rPr lang="en-GB" sz="3600" dirty="0">
                <a:latin typeface="Twinkl Cursive Looped" panose="02000000000000000000" pitchFamily="2" charset="0"/>
              </a:rPr>
              <a:t> 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C6BF2D-7579-D8B1-754A-AB4418D55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924" y="358219"/>
            <a:ext cx="55217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loose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through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whose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group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fruit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cruise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youth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lose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February</a:t>
            </a:r>
            <a:br>
              <a:rPr lang="en-US" b="1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believe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81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u="sng" dirty="0">
                <a:latin typeface="Twinkl Cursive Looped" panose="02000000000000000000" pitchFamily="2" charset="0"/>
              </a:rPr>
              <a:t>Friday</a:t>
            </a:r>
            <a:r>
              <a:rPr lang="en-GB" sz="4000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500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it-IT" sz="2400" dirty="0">
                <a:latin typeface="Twinkl Cursive Looped" panose="02000000000000000000" pitchFamily="2" charset="0"/>
              </a:rPr>
              <a:t>oo, o, ough, ou and ui</a:t>
            </a: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B2901-4A14-4821-06B6-40CDA25FA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7E6A-6B5D-ACBD-2B13-DE3C88EC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u="sng" dirty="0">
                <a:latin typeface="Twinkl Cursive Looped" panose="02000000000000000000" pitchFamily="2" charset="0"/>
              </a:rPr>
              <a:t>Friday</a:t>
            </a:r>
            <a:r>
              <a:rPr lang="en-GB" sz="4000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3D3BF-7400-87D0-93D6-D010AD691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500"/>
            <a:ext cx="80010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it-IT" sz="2400" dirty="0">
                <a:latin typeface="Twinkl Cursive Looped" panose="02000000000000000000" pitchFamily="2" charset="0"/>
              </a:rPr>
              <a:t>oo, o, ough, ou and ui</a:t>
            </a: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Twinkl Cursive Looped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36BB9B-D98F-8B26-08EF-E5A4145B8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3903" y="829558"/>
            <a:ext cx="4853801" cy="602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151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407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Twinkl Cursive Looped</vt:lpstr>
      <vt:lpstr>Office Theme</vt:lpstr>
      <vt:lpstr>Spelling week 3 Spring 2</vt:lpstr>
      <vt:lpstr>Monday – Sound of the week: Phoneme: /ü/ Written: Grapheme – oo, o, ough, ou and ui   Sort the words into the different groups</vt:lpstr>
      <vt:lpstr>This weeks words: loose through whose group fruit cruise youth lose Statutory words (Y3/4) February believe    </vt:lpstr>
      <vt:lpstr>Tuesday - Spellings: partner test</vt:lpstr>
      <vt:lpstr>Wednesday - Spelling: sound analysis (sound buttons)</vt:lpstr>
      <vt:lpstr>Thursday - Sound of the week: Phoneme: /ü/ Written: Grapheme – oo, o, ough, ou and ui   Copy the words into your handwriting books – neatly and correctly – underline your sounds in your spelling words</vt:lpstr>
      <vt:lpstr>This weeks words: loose through whose group fruit cruise youth lose Statutory words (Y3/4) February believe    </vt:lpstr>
      <vt:lpstr>Friday - Spellings: Test: Adult led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68</cp:revision>
  <cp:lastPrinted>2025-03-05T16:31:54Z</cp:lastPrinted>
  <dcterms:created xsi:type="dcterms:W3CDTF">2021-11-04T14:23:22Z</dcterms:created>
  <dcterms:modified xsi:type="dcterms:W3CDTF">2025-03-05T16:31:57Z</dcterms:modified>
</cp:coreProperties>
</file>