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6" r:id="rId8"/>
    <p:sldId id="260" r:id="rId9"/>
    <p:sldId id="267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4" autoAdjust="0"/>
    <p:restoredTop sz="94660"/>
  </p:normalViewPr>
  <p:slideViewPr>
    <p:cSldViewPr snapToGrid="0">
      <p:cViewPr varScale="1">
        <p:scale>
          <a:sx n="67" d="100"/>
          <a:sy n="67" d="100"/>
        </p:scale>
        <p:origin x="39" y="8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08/04/2026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</a:t>
            </a:r>
            <a:r>
              <a:rPr lang="en-GB">
                <a:latin typeface="Twinkl Cursive Looped" panose="02000000000000000000" pitchFamily="2" charset="0"/>
              </a:rPr>
              <a:t>week 4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Summer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 /g/g, </a:t>
            </a:r>
            <a:r>
              <a:rPr lang="en-GB" dirty="0" err="1">
                <a:latin typeface="Twinkl Cursive Looped" panose="02000000000000000000" pitchFamily="2" charset="0"/>
              </a:rPr>
              <a:t>gue</a:t>
            </a:r>
            <a:r>
              <a:rPr lang="en-GB" dirty="0">
                <a:latin typeface="Twinkl Cursive Looped" panose="02000000000000000000" pitchFamily="2" charset="0"/>
              </a:rPr>
              <a:t>, </a:t>
            </a:r>
            <a:r>
              <a:rPr lang="en-GB" dirty="0" err="1">
                <a:latin typeface="Twinkl Cursive Looped" panose="02000000000000000000" pitchFamily="2" charset="0"/>
              </a:rPr>
              <a:t>gu</a:t>
            </a:r>
            <a:r>
              <a:rPr lang="en-GB" dirty="0">
                <a:latin typeface="Twinkl Cursive Looped" panose="02000000000000000000" pitchFamily="2" charset="0"/>
              </a:rPr>
              <a:t>, gg 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3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/g/ Written: Grapheme – g, </a:t>
            </a:r>
            <a:r>
              <a:rPr lang="en-GB" dirty="0" err="1">
                <a:latin typeface="Twinkl Cursive Looped" panose="02000000000000000000" pitchFamily="2" charset="0"/>
              </a:rPr>
              <a:t>gue</a:t>
            </a:r>
            <a:r>
              <a:rPr lang="en-GB" dirty="0">
                <a:latin typeface="Twinkl Cursive Looped" panose="02000000000000000000" pitchFamily="2" charset="0"/>
              </a:rPr>
              <a:t>, g, gg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961D64A-BFBB-A944-9509-84AC073AF3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572425"/>
              </p:ext>
            </p:extLst>
          </p:nvPr>
        </p:nvGraphicFramePr>
        <p:xfrm>
          <a:off x="1782618" y="2901757"/>
          <a:ext cx="8128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9447898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7036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8981533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42160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/>
                        <a:t>gue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/>
                        <a:t>gu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gg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064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312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grammar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dialogue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group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  <a:t>guard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regular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  <a:t>guide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dagger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tongue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heart</a:t>
            </a:r>
            <a:b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height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group</a:t>
            </a:r>
          </a:p>
          <a:p>
            <a:pPr marL="514350" indent="-514350" algn="ctr">
              <a:buFont typeface="+mj-lt"/>
              <a:buAutoNum type="arabicPeriod"/>
            </a:pPr>
            <a:endParaRPr lang="en-US" dirty="0">
              <a:latin typeface="Twinkl Cursive Looped" panose="02000000000000000000" pitchFamily="2" charset="0"/>
            </a:endParaRPr>
          </a:p>
          <a:p>
            <a:pPr marL="514350" indent="-514350" algn="ctr">
              <a:buFont typeface="+mj-lt"/>
              <a:buAutoNum type="arabicPeriod"/>
            </a:pPr>
            <a:r>
              <a:rPr lang="en-GB" dirty="0">
                <a:latin typeface="Twinkl Cursive Looped" panose="02000000000000000000" pitchFamily="2" charset="0"/>
              </a:rPr>
              <a:t>tongue</a:t>
            </a:r>
          </a:p>
          <a:p>
            <a:pPr marL="514350" indent="-514350" algn="ctr">
              <a:buFont typeface="+mj-lt"/>
              <a:buAutoNum type="arabicPeriod"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47219"/>
            <a:ext cx="10515600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/g/ Written: Grapheme – g, </a:t>
            </a:r>
            <a:r>
              <a:rPr lang="en-GB" sz="3600" dirty="0" err="1">
                <a:latin typeface="Twinkl Cursive Looped" panose="02000000000000000000" pitchFamily="2" charset="0"/>
              </a:rPr>
              <a:t>gue</a:t>
            </a:r>
            <a:r>
              <a:rPr lang="en-GB" sz="3600" dirty="0">
                <a:latin typeface="Twinkl Cursive Looped" panose="02000000000000000000" pitchFamily="2" charset="0"/>
              </a:rPr>
              <a:t>, g, gg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grammar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dialogue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group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  <a:t>guard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regular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  <a:t>guide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dagger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US" dirty="0">
                <a:latin typeface="Twinkl Cursive Looped" panose="02000000000000000000" pitchFamily="2" charset="0"/>
              </a:rPr>
              <a:t>tongue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US" b="1" u="sng" dirty="0">
                <a:latin typeface="Twinkl Cursive Looped" panose="02000000000000000000" pitchFamily="2" charset="0"/>
              </a:rPr>
              <a:t>Statutory words (Y3/4)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heart</a:t>
            </a:r>
            <a:b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height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991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0500"/>
            <a:ext cx="10515600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</a:t>
            </a:r>
            <a:r>
              <a:rPr lang="en-GB" dirty="0">
                <a:latin typeface="Twinkl Cursive Looped" panose="02000000000000000000" pitchFamily="2" charset="0"/>
              </a:rPr>
              <a:t>g, </a:t>
            </a:r>
            <a:r>
              <a:rPr lang="en-GB" dirty="0" err="1">
                <a:latin typeface="Twinkl Cursive Looped" panose="02000000000000000000" pitchFamily="2" charset="0"/>
              </a:rPr>
              <a:t>gue</a:t>
            </a:r>
            <a:r>
              <a:rPr lang="en-GB" dirty="0">
                <a:latin typeface="Twinkl Cursive Looped" panose="02000000000000000000" pitchFamily="2" charset="0"/>
              </a:rPr>
              <a:t>, g, gg</a:t>
            </a: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C20196-647C-44B9-8C5F-24D8DBDCB7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715121"/>
              </p:ext>
            </p:extLst>
          </p:nvPr>
        </p:nvGraphicFramePr>
        <p:xfrm>
          <a:off x="0" y="0"/>
          <a:ext cx="5907316" cy="2956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6829">
                  <a:extLst>
                    <a:ext uri="{9D8B030D-6E8A-4147-A177-3AD203B41FA5}">
                      <a16:colId xmlns:a16="http://schemas.microsoft.com/office/drawing/2014/main" val="1694478980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3970368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689815337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642160426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gue</a:t>
                      </a:r>
                      <a:endParaRPr lang="en-US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gu</a:t>
                      </a:r>
                      <a:endParaRPr lang="en-US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gg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064046"/>
                  </a:ext>
                </a:extLst>
              </a:tr>
              <a:tr h="2264229"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31210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A966D75-89E4-4199-BB99-5F88F24899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088207"/>
              </p:ext>
            </p:extLst>
          </p:nvPr>
        </p:nvGraphicFramePr>
        <p:xfrm>
          <a:off x="0" y="3875315"/>
          <a:ext cx="5907316" cy="2956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6829">
                  <a:extLst>
                    <a:ext uri="{9D8B030D-6E8A-4147-A177-3AD203B41FA5}">
                      <a16:colId xmlns:a16="http://schemas.microsoft.com/office/drawing/2014/main" val="1694478980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3970368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689815337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642160426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gue</a:t>
                      </a:r>
                      <a:endParaRPr lang="en-US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gu</a:t>
                      </a:r>
                      <a:endParaRPr lang="en-US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gg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064046"/>
                  </a:ext>
                </a:extLst>
              </a:tr>
              <a:tr h="2264229"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31210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82B06D-F361-4847-B448-08ABDD4EA4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036364"/>
              </p:ext>
            </p:extLst>
          </p:nvPr>
        </p:nvGraphicFramePr>
        <p:xfrm>
          <a:off x="6284684" y="0"/>
          <a:ext cx="5907316" cy="2956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6829">
                  <a:extLst>
                    <a:ext uri="{9D8B030D-6E8A-4147-A177-3AD203B41FA5}">
                      <a16:colId xmlns:a16="http://schemas.microsoft.com/office/drawing/2014/main" val="1694478980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3970368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689815337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642160426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gue</a:t>
                      </a:r>
                      <a:endParaRPr lang="en-US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gu</a:t>
                      </a:r>
                      <a:endParaRPr lang="en-US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gg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064046"/>
                  </a:ext>
                </a:extLst>
              </a:tr>
              <a:tr h="2264229"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31210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9155A7D-E056-4211-82F1-008917B437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457322"/>
              </p:ext>
            </p:extLst>
          </p:nvPr>
        </p:nvGraphicFramePr>
        <p:xfrm>
          <a:off x="6284684" y="3875315"/>
          <a:ext cx="5907316" cy="2956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6829">
                  <a:extLst>
                    <a:ext uri="{9D8B030D-6E8A-4147-A177-3AD203B41FA5}">
                      <a16:colId xmlns:a16="http://schemas.microsoft.com/office/drawing/2014/main" val="1694478980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3970368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689815337"/>
                    </a:ext>
                  </a:extLst>
                </a:gridCol>
                <a:gridCol w="1476829">
                  <a:extLst>
                    <a:ext uri="{9D8B030D-6E8A-4147-A177-3AD203B41FA5}">
                      <a16:colId xmlns:a16="http://schemas.microsoft.com/office/drawing/2014/main" val="642160426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gue</a:t>
                      </a:r>
                      <a:endParaRPr lang="en-US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winkl Cursive Looped" panose="02000000000000000000" pitchFamily="2" charset="0"/>
                        </a:rPr>
                        <a:t>gu</a:t>
                      </a:r>
                      <a:endParaRPr lang="en-US" sz="2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winkl Cursive Looped" panose="02000000000000000000" pitchFamily="2" charset="0"/>
                        </a:rPr>
                        <a:t>gg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064046"/>
                  </a:ext>
                </a:extLst>
              </a:tr>
              <a:tr h="2264229"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312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475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361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Twinkl Cursive Looped</vt:lpstr>
      <vt:lpstr>Office Theme</vt:lpstr>
      <vt:lpstr>Spelling week 4 Summer 1</vt:lpstr>
      <vt:lpstr>Monday – Sound of the week: Phoneme: /g/ Written: Grapheme – g, gue, g, gg  Sort the words into the different groups</vt:lpstr>
      <vt:lpstr>This weeks words: grammar dialogue group guard regular guide dagger tongue Statutory words (Y3/4) heart height    </vt:lpstr>
      <vt:lpstr>Tuesday - Spellings: partner test</vt:lpstr>
      <vt:lpstr>Wednesday - Spelling: sound analysis (sound buttons)</vt:lpstr>
      <vt:lpstr>Thursday - Sound of the week: Phoneme: /g/ Written: Grapheme – g, gue, g, gg  Copy the words into your handwriting books – neatly and correctly – underline your sounds in your spelling words</vt:lpstr>
      <vt:lpstr>This weeks words: grammar dialogue group guard regular guide dagger tongue Statutory words (Y3/4) heart height    </vt:lpstr>
      <vt:lpstr>Friday - Spellings: Test: Adult led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78</cp:revision>
  <cp:lastPrinted>2025-05-01T12:25:26Z</cp:lastPrinted>
  <dcterms:created xsi:type="dcterms:W3CDTF">2021-11-04T14:23:22Z</dcterms:created>
  <dcterms:modified xsi:type="dcterms:W3CDTF">2026-04-08T10:12:59Z</dcterms:modified>
</cp:coreProperties>
</file>