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4" r:id="rId8"/>
    <p:sldId id="260" r:id="rId9"/>
    <p:sldId id="265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6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4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Spring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 err="1">
                <a:latin typeface="Twinkl Cursive Looped" panose="02000000000000000000" pitchFamily="2" charset="0"/>
              </a:rPr>
              <a:t>zh</a:t>
            </a:r>
            <a:r>
              <a:rPr lang="en-GB" dirty="0">
                <a:latin typeface="Twinkl Cursive Looped" panose="02000000000000000000" pitchFamily="2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</a:t>
            </a:r>
            <a:r>
              <a:rPr lang="en-GB" dirty="0" err="1">
                <a:latin typeface="Twinkl Cursive Looped" panose="02000000000000000000" pitchFamily="2" charset="0"/>
              </a:rPr>
              <a:t>zh</a:t>
            </a:r>
            <a:r>
              <a:rPr lang="en-GB" dirty="0">
                <a:latin typeface="Twinkl Cursive Looped" panose="02000000000000000000" pitchFamily="2" charset="0"/>
              </a:rPr>
              <a:t>/ Written: Grapheme – </a:t>
            </a:r>
            <a:r>
              <a:rPr lang="en-GB" dirty="0" err="1">
                <a:latin typeface="Twinkl Cursive Looped" panose="02000000000000000000" pitchFamily="2" charset="0"/>
              </a:rPr>
              <a:t>si</a:t>
            </a:r>
            <a:r>
              <a:rPr lang="en-GB" dirty="0">
                <a:latin typeface="Twinkl Cursive Looped" panose="02000000000000000000" pitchFamily="2" charset="0"/>
              </a:rPr>
              <a:t>, s, </a:t>
            </a:r>
            <a:r>
              <a:rPr lang="en-GB" dirty="0" err="1">
                <a:latin typeface="Twinkl Cursive Looped" panose="02000000000000000000" pitchFamily="2" charset="0"/>
              </a:rPr>
              <a:t>ge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36496"/>
              </p:ext>
            </p:extLst>
          </p:nvPr>
        </p:nvGraphicFramePr>
        <p:xfrm>
          <a:off x="1889125" y="2777066"/>
          <a:ext cx="4876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si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winkl Cursive Looped" panose="02000000000000000000" pitchFamily="2" charset="0"/>
                        </a:rPr>
                        <a:t>s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ge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54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8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48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37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occasion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collision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collage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camouflage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usual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conclusion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measure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visual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extreme</a:t>
            </a:r>
            <a:br>
              <a:rPr lang="en-US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experiment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occasion</a:t>
            </a:r>
          </a:p>
          <a:p>
            <a:pPr marL="514350" indent="-514350" algn="ctr">
              <a:buFont typeface="+mj-lt"/>
              <a:buAutoNum type="arabicPeriod"/>
            </a:pP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usual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2479"/>
            <a:ext cx="774382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</a:t>
            </a:r>
            <a:r>
              <a:rPr lang="en-GB" sz="3600" dirty="0" err="1">
                <a:latin typeface="Twinkl Cursive Looped" panose="02000000000000000000" pitchFamily="2" charset="0"/>
              </a:rPr>
              <a:t>zh</a:t>
            </a:r>
            <a:r>
              <a:rPr lang="en-GB" sz="3600" dirty="0">
                <a:latin typeface="Twinkl Cursive Looped" panose="02000000000000000000" pitchFamily="2" charset="0"/>
              </a:rPr>
              <a:t>/</a:t>
            </a: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Written: Grapheme – </a:t>
            </a:r>
            <a:r>
              <a:rPr lang="en-GB" sz="3600" dirty="0" err="1">
                <a:latin typeface="Twinkl Cursive Looped" panose="02000000000000000000" pitchFamily="2" charset="0"/>
              </a:rPr>
              <a:t>si</a:t>
            </a:r>
            <a:r>
              <a:rPr lang="en-GB" sz="3600" dirty="0">
                <a:latin typeface="Twinkl Cursive Looped" panose="02000000000000000000" pitchFamily="2" charset="0"/>
              </a:rPr>
              <a:t>, s, </a:t>
            </a:r>
            <a:r>
              <a:rPr lang="en-GB" sz="3600" dirty="0" err="1">
                <a:latin typeface="Twinkl Cursive Looped" panose="02000000000000000000" pitchFamily="2" charset="0"/>
              </a:rPr>
              <a:t>ge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C12DF5-4FC4-E8C3-148E-C36C0090E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665" y="142875"/>
            <a:ext cx="55217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760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occasion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collision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collage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camouflage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usual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conclusion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measure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visual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extreme</a:t>
            </a:r>
            <a:br>
              <a:rPr lang="en-US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experiment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97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500"/>
            <a:ext cx="7848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dirty="0" err="1">
                <a:latin typeface="Twinkl Cursive Looped" panose="02000000000000000000" pitchFamily="2" charset="0"/>
              </a:rPr>
              <a:t>si</a:t>
            </a:r>
            <a:r>
              <a:rPr lang="en-GB" dirty="0">
                <a:latin typeface="Twinkl Cursive Looped" panose="02000000000000000000" pitchFamily="2" charset="0"/>
              </a:rPr>
              <a:t>, s, </a:t>
            </a:r>
            <a:r>
              <a:rPr lang="en-GB" dirty="0" err="1">
                <a:latin typeface="Twinkl Cursive Looped" panose="02000000000000000000" pitchFamily="2" charset="0"/>
              </a:rPr>
              <a:t>ge</a:t>
            </a:r>
            <a:endParaRPr lang="en-GB" dirty="0"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EE21D5-BBFD-1ED0-6778-BA916BCB1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509" y="974725"/>
            <a:ext cx="4785491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AACBF2-0220-491F-AB2C-69571130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33949"/>
              </p:ext>
            </p:extLst>
          </p:nvPr>
        </p:nvGraphicFramePr>
        <p:xfrm>
          <a:off x="198871" y="186266"/>
          <a:ext cx="4876800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si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s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ge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2F5F49-D3ED-4E92-8BF6-F040E6E01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637509"/>
              </p:ext>
            </p:extLst>
          </p:nvPr>
        </p:nvGraphicFramePr>
        <p:xfrm>
          <a:off x="198871" y="3429000"/>
          <a:ext cx="4876800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si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s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ge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F27B58-891D-447D-ACA1-9F16F8069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051478"/>
              </p:ext>
            </p:extLst>
          </p:nvPr>
        </p:nvGraphicFramePr>
        <p:xfrm>
          <a:off x="6096000" y="186266"/>
          <a:ext cx="4876800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si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s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ge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5C870A-4127-4A57-9217-10876532D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433351"/>
              </p:ext>
            </p:extLst>
          </p:nvPr>
        </p:nvGraphicFramePr>
        <p:xfrm>
          <a:off x="6096000" y="3429000"/>
          <a:ext cx="4876800" cy="262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185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si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s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ge</a:t>
                      </a:r>
                      <a:endParaRPr lang="en-GB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86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343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Twinkl Cursive Looped</vt:lpstr>
      <vt:lpstr>Office Theme</vt:lpstr>
      <vt:lpstr>Spelling week 4 Spring 2</vt:lpstr>
      <vt:lpstr>Monday – Sound of the week: Phoneme: /zh/ Written: Grapheme – si, s, ge  Sort the words into the different groups</vt:lpstr>
      <vt:lpstr>This weeks words: occasion collision collage camouflage usual conclusion measure visual Statutory words (Y3/4) extreme experiment    </vt:lpstr>
      <vt:lpstr>Tuesday - Spellings: partner test</vt:lpstr>
      <vt:lpstr>Wednesday - Spelling: sound analysis (sound buttons)</vt:lpstr>
      <vt:lpstr>Thursday - Sound of the week: Phoneme: /zh/ Written: Grapheme – si, s, ge  Copy the words into your handwriting books – neatly and correctly – underline your sounds in your spelling words</vt:lpstr>
      <vt:lpstr>This weeks words: occasion collision collage camouflage usual conclusion measure visual Statutory words (Y3/4) extreme experiment    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70</cp:revision>
  <cp:lastPrinted>2025-03-10T10:34:10Z</cp:lastPrinted>
  <dcterms:created xsi:type="dcterms:W3CDTF">2021-11-04T14:23:22Z</dcterms:created>
  <dcterms:modified xsi:type="dcterms:W3CDTF">2025-03-10T10:34:14Z</dcterms:modified>
</cp:coreProperties>
</file>