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6" r:id="rId8"/>
    <p:sldId id="260" r:id="rId9"/>
    <p:sldId id="267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754" autoAdjust="0"/>
    <p:restoredTop sz="94660"/>
  </p:normalViewPr>
  <p:slideViewPr>
    <p:cSldViewPr snapToGrid="0">
      <p:cViewPr varScale="1">
        <p:scale>
          <a:sx n="66" d="100"/>
          <a:sy n="66" d="100"/>
        </p:scale>
        <p:origin x="72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2DE6F-6606-4001-B89C-7B0927177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CB178-162D-490D-8D17-C99769DF84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F8A78-4ED6-4A8C-900A-B2F5214EE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A2116-4A62-4973-B508-F6F16620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84692-7245-426C-89D6-9C417BA4E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774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BEA14-AD46-45AA-AF47-173DD802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BBF73E-7E16-4A63-AF2D-D1FC17615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9480C-2BEC-4E05-86FC-4C3DDBA6C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B25FA-F047-4277-89DF-EE7E601E6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A2FF7-0CC8-409C-8D83-7B8177E7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5395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1D638A-9872-433F-B118-3F7C76D02D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CF10A-C596-4E1C-A1CD-76562E814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615E9-B77E-4A94-B1C3-CBF586FA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A9B23-E00E-4518-B0C6-21A0E5CA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DC229-FF5B-4C7A-B3AC-5B9665263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11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9237F-7D59-44B9-8DC4-526121435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2FF21-DFCD-40BE-8543-DE6ECB76A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A5C63-DE36-44C5-BF4B-4F6C11968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A6765-406B-49A8-AB5A-60465BBBB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C3370-9E99-4FCF-91CF-6BCC59BC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724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4D91B-A777-41AB-8DF5-E43EE69DA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5E800-FDFC-402E-9238-771258A2C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D743A-3D25-4F0C-8925-16AC77D0D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3F302-A38F-424B-956F-63594562C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7CBC4-6125-4E99-82EA-DAE0FDC0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38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CEDE9-9BD6-4702-B3B4-277510019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CCA78-3EB0-49FC-BC17-1D6105077D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728D11-9DAB-492A-A24B-B0FA01B64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21F02-6E36-438B-BC5E-47284E7FB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E424D-7693-4ABF-B0EC-2B58F6E3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B339C-789C-4EC4-A69E-68B9387EB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42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460B1-7864-454D-8249-B1897650C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ED7E7-ADB3-42C0-AF2B-521B9A341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9D308-5F45-435D-B85B-D2117AAFF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AB27D9-08A5-4D09-9E48-F3688CB88E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F0AB30-A2B0-4FF1-8F01-EF4BCC4AA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BC0C5B-7912-4892-9AD0-5153E165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E1BE69-9DD1-451A-8DB2-CC63F7011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E8B25-4FC4-4F46-A9D4-B66D74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325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8AF94-45F8-407C-AB67-7B07A0E1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398EFB-EAE3-47EA-B36E-10A3717B4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6F4032-3FEC-498B-BDE6-D6B8DEDA4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16F665-E023-4121-92DB-11F1F9E44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24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BA2C4-101C-4639-888B-EF3F8350D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37FBD1-36BF-4452-9C6B-0130169D6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A035A-AEDB-41BF-A517-C243D6B3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83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D9AD9-AB47-4B59-8DBC-AFD2D4A3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00978-31B4-4892-98F3-E9B4E412B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4F29E-11EE-4597-81F5-A329F3EC8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BA1ED-9761-4295-B16A-2941AAFAA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7B0CC-6941-4484-A1EA-90B3AA1B8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A658F-8E2C-4E93-BDDB-EDB7A88DF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06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1A1D2-421A-4C4E-83ED-FAE77497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91632-ED56-414B-A33A-C706BE444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7E7F59-E4D9-4CDB-B219-1029C2DD7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90351-EA1B-4CFA-A749-AC951919B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8B5DE2-BA4C-4F4C-8D49-F75D6A92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5BED1-AD69-4407-927F-55DF17200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49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93234E-EA59-470C-86E1-A7A5B5BA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AD23FA-0C53-4E54-A0C7-B34D06DC1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306C4-BC05-4FA5-B344-1D48F4002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1BFFE-CF2F-447E-8414-9AFDA00A4F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4D600-82B2-45E6-A873-F67AC7630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99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0E6B-E24A-4E67-9CF9-54CBFAAA85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Spelling week 5</a:t>
            </a:r>
            <a:br>
              <a:rPr lang="en-GB" dirty="0"/>
            </a:br>
            <a:r>
              <a:rPr lang="en-GB" dirty="0"/>
              <a:t>Spring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4C423-96AF-41D7-B5B0-E21D185E8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5165"/>
            <a:ext cx="9144000" cy="1655762"/>
          </a:xfrm>
        </p:spPr>
        <p:txBody>
          <a:bodyPr/>
          <a:lstStyle/>
          <a:p>
            <a:r>
              <a:rPr lang="en-GB" dirty="0"/>
              <a:t>Sound of the week: Phoneme:/</a:t>
            </a:r>
            <a:r>
              <a:rPr lang="en-GB" dirty="0" err="1"/>
              <a:t>ch</a:t>
            </a:r>
            <a:r>
              <a:rPr lang="en-GB" dirty="0"/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414453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33A1162-C52C-4D2A-B845-724B94F04E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887729"/>
              </p:ext>
            </p:extLst>
          </p:nvPr>
        </p:nvGraphicFramePr>
        <p:xfrm>
          <a:off x="171903" y="279701"/>
          <a:ext cx="3834040" cy="27247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17020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917020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winkl Cursive Looped" panose="02000000000000000000" pitchFamily="2" charset="0"/>
                        </a:rPr>
                        <a:t>ture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winkl Cursive Looped" panose="02000000000000000000" pitchFamily="2" charset="0"/>
                        </a:rPr>
                        <a:t>tu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2267556">
                <a:tc>
                  <a:txBody>
                    <a:bodyPr/>
                    <a:lstStyle/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CA525AD-25F1-4076-89DE-FB29408F67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18383"/>
              </p:ext>
            </p:extLst>
          </p:nvPr>
        </p:nvGraphicFramePr>
        <p:xfrm>
          <a:off x="4177845" y="279702"/>
          <a:ext cx="3834040" cy="2729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17020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917020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</a:tblGrid>
              <a:tr h="4523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winkl Cursive Looped" panose="02000000000000000000" pitchFamily="2" charset="0"/>
                        </a:rPr>
                        <a:t>ture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winkl Cursive Looped" panose="02000000000000000000" pitchFamily="2" charset="0"/>
                        </a:rPr>
                        <a:t>tu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2272376">
                <a:tc>
                  <a:txBody>
                    <a:bodyPr/>
                    <a:lstStyle/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3E75B4F-94B9-4AF6-9507-64E2CAF92A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5609203"/>
              </p:ext>
            </p:extLst>
          </p:nvPr>
        </p:nvGraphicFramePr>
        <p:xfrm>
          <a:off x="8183788" y="279701"/>
          <a:ext cx="3834040" cy="27247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17020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917020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</a:tblGrid>
              <a:tr h="53896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winkl Cursive Looped" panose="02000000000000000000" pitchFamily="2" charset="0"/>
                        </a:rPr>
                        <a:t>ture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winkl Cursive Looped" panose="02000000000000000000" pitchFamily="2" charset="0"/>
                        </a:rPr>
                        <a:t>tu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2185793">
                <a:tc>
                  <a:txBody>
                    <a:bodyPr/>
                    <a:lstStyle/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2065FAF-E52D-4464-B4BC-82603C6E36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7794236"/>
              </p:ext>
            </p:extLst>
          </p:nvPr>
        </p:nvGraphicFramePr>
        <p:xfrm>
          <a:off x="171903" y="3436257"/>
          <a:ext cx="3834040" cy="27247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17020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917020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winkl Cursive Looped" panose="02000000000000000000" pitchFamily="2" charset="0"/>
                        </a:rPr>
                        <a:t>ture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winkl Cursive Looped" panose="02000000000000000000" pitchFamily="2" charset="0"/>
                        </a:rPr>
                        <a:t>tu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2267556">
                <a:tc>
                  <a:txBody>
                    <a:bodyPr/>
                    <a:lstStyle/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0F90B07-088B-41CD-B2C6-AEE200080F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543435"/>
              </p:ext>
            </p:extLst>
          </p:nvPr>
        </p:nvGraphicFramePr>
        <p:xfrm>
          <a:off x="4177845" y="3436258"/>
          <a:ext cx="3834040" cy="2729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17020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917020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</a:tblGrid>
              <a:tr h="4523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winkl Cursive Looped" panose="02000000000000000000" pitchFamily="2" charset="0"/>
                        </a:rPr>
                        <a:t>ture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winkl Cursive Looped" panose="02000000000000000000" pitchFamily="2" charset="0"/>
                        </a:rPr>
                        <a:t>tu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2272376">
                <a:tc>
                  <a:txBody>
                    <a:bodyPr/>
                    <a:lstStyle/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F69B88C-EFD9-4552-9A92-D92C5A46AF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071640"/>
              </p:ext>
            </p:extLst>
          </p:nvPr>
        </p:nvGraphicFramePr>
        <p:xfrm>
          <a:off x="8183788" y="3436257"/>
          <a:ext cx="3834040" cy="27247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17020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917020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</a:tblGrid>
              <a:tr h="53896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winkl Cursive Looped" panose="02000000000000000000" pitchFamily="2" charset="0"/>
                        </a:rPr>
                        <a:t>ture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winkl Cursive Looped" panose="02000000000000000000" pitchFamily="2" charset="0"/>
                        </a:rPr>
                        <a:t>tu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2185793">
                <a:tc>
                  <a:txBody>
                    <a:bodyPr/>
                    <a:lstStyle/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1688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632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b="1" u="sng" dirty="0"/>
              <a:t>Monday</a:t>
            </a:r>
            <a:r>
              <a:rPr lang="en-GB" dirty="0"/>
              <a:t> – Sound of the week: Phoneme: /</a:t>
            </a:r>
            <a:r>
              <a:rPr lang="en-GB" dirty="0" err="1"/>
              <a:t>ch</a:t>
            </a:r>
            <a:r>
              <a:rPr lang="en-GB" dirty="0"/>
              <a:t>/</a:t>
            </a:r>
            <a:br>
              <a:rPr lang="en-GB" dirty="0"/>
            </a:br>
            <a:r>
              <a:rPr lang="en-GB" dirty="0"/>
              <a:t>Written: Grapheme – </a:t>
            </a:r>
            <a:r>
              <a:rPr lang="en-GB" dirty="0" err="1"/>
              <a:t>tu</a:t>
            </a:r>
            <a:r>
              <a:rPr lang="en-GB" dirty="0"/>
              <a:t>, </a:t>
            </a:r>
            <a:r>
              <a:rPr lang="en-GB" dirty="0" err="1"/>
              <a:t>ture</a:t>
            </a:r>
            <a:br>
              <a:rPr lang="en-GB" dirty="0"/>
            </a:br>
            <a:br>
              <a:rPr lang="en-GB" dirty="0"/>
            </a:br>
            <a:r>
              <a:rPr lang="en-GB" dirty="0"/>
              <a:t>Sort the words into the different groups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A3335D2-D2A5-4756-A5AF-F052D5A3B7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423961"/>
              </p:ext>
            </p:extLst>
          </p:nvPr>
        </p:nvGraphicFramePr>
        <p:xfrm>
          <a:off x="4003675" y="2834216"/>
          <a:ext cx="32512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>
                          <a:latin typeface="Twinkl Cursive Looped" panose="02000000000000000000" pitchFamily="2" charset="0"/>
                        </a:rPr>
                        <a:t>ture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>
                          <a:latin typeface="Twinkl Cursive Looped" panose="02000000000000000000" pitchFamily="2" charset="0"/>
                        </a:rPr>
                        <a:t>tu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1554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2385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648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2937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407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02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640" y="4267288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atin typeface="Twinkl Cursive Looped" panose="02000000000000000000" pitchFamily="2" charset="0"/>
              </a:rPr>
              <a:t>This weeks words: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Tuesday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tune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nature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adventure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picture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furniture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creature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Century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important</a:t>
            </a:r>
            <a:b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Natural </a:t>
            </a:r>
            <a:br>
              <a:rPr lang="en-GB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endParaRPr lang="en-US" b="1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302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71263-4D96-45C8-8FB8-AB0CE4B5B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50"/>
            <a:ext cx="10515600" cy="1325563"/>
          </a:xfrm>
        </p:spPr>
        <p:txBody>
          <a:bodyPr/>
          <a:lstStyle/>
          <a:p>
            <a:r>
              <a:rPr lang="en-GB" b="1" u="sng" dirty="0"/>
              <a:t>Tuesday</a:t>
            </a:r>
            <a:r>
              <a:rPr lang="en-GB" dirty="0"/>
              <a:t> - Spellings: partner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B0F32-ECEE-452D-BB81-ECC0AA130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968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3800" dirty="0"/>
              <a:t>1) Using words from yesterday, each pair are going to test each other. </a:t>
            </a:r>
          </a:p>
          <a:p>
            <a:pPr marL="0" indent="0">
              <a:buNone/>
            </a:pPr>
            <a:endParaRPr lang="en-GB" sz="3800" dirty="0"/>
          </a:p>
          <a:p>
            <a:pPr marL="0" indent="0">
              <a:buNone/>
            </a:pPr>
            <a:r>
              <a:rPr lang="en-GB" sz="3800" dirty="0"/>
              <a:t>2) Please gather spelling lists from the front. </a:t>
            </a:r>
          </a:p>
          <a:p>
            <a:pPr marL="0" indent="0">
              <a:buNone/>
            </a:pPr>
            <a:endParaRPr lang="en-GB" sz="3800" dirty="0"/>
          </a:p>
          <a:p>
            <a:pPr marL="0" indent="0">
              <a:buNone/>
            </a:pPr>
            <a:r>
              <a:rPr lang="en-GB" sz="3800" dirty="0"/>
              <a:t>3) Once you have tested each other, mark each other’s spellings and see which spellings you have got incorrect.</a:t>
            </a:r>
          </a:p>
          <a:p>
            <a:pPr marL="0" indent="0">
              <a:buNone/>
            </a:pPr>
            <a:endParaRPr lang="en-GB" sz="3800" dirty="0"/>
          </a:p>
          <a:p>
            <a:pPr marL="0" indent="0">
              <a:buNone/>
            </a:pPr>
            <a:r>
              <a:rPr lang="en-GB" sz="3800" dirty="0"/>
              <a:t>4) Highlight the part of the spelling you are getting incorrect, focus on our sounds for this week. </a:t>
            </a:r>
          </a:p>
          <a:p>
            <a:pPr marL="0" indent="0">
              <a:buNone/>
            </a:pPr>
            <a:endParaRPr lang="en-GB" sz="3800" dirty="0"/>
          </a:p>
          <a:p>
            <a:pPr marL="0" indent="0">
              <a:buNone/>
            </a:pPr>
            <a:r>
              <a:rPr lang="en-GB" sz="3800" dirty="0"/>
              <a:t>5) Write down 5 words you need to practise to spell this week. 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2490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CEDD6-6595-41B8-91B2-D180EC820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/>
              <a:t>Wednesday</a:t>
            </a:r>
            <a:r>
              <a:rPr lang="en-GB" dirty="0"/>
              <a:t> - Spelling: sound analysis (sound buttons)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641BF-4E7B-49D5-99A3-F369F72DD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Can you identify the individual phonemes in each word?</a:t>
            </a:r>
          </a:p>
          <a:p>
            <a:pPr marL="0" indent="0">
              <a:buNone/>
            </a:pPr>
            <a:endParaRPr lang="en-GB" dirty="0"/>
          </a:p>
          <a:p>
            <a:pPr marL="514350" indent="-514350" algn="ctr">
              <a:buFont typeface="+mj-lt"/>
              <a:buAutoNum type="arabicPeriod"/>
            </a:pPr>
            <a:r>
              <a:rPr lang="en-GB" dirty="0"/>
              <a:t>Natural</a:t>
            </a:r>
          </a:p>
          <a:p>
            <a:pPr marL="514350" indent="-514350" algn="ctr">
              <a:buFont typeface="+mj-lt"/>
              <a:buAutoNum type="arabicPeriod"/>
            </a:pPr>
            <a:endParaRPr lang="en-GB" dirty="0"/>
          </a:p>
          <a:p>
            <a:pPr marL="514350" indent="-514350" algn="ctr">
              <a:buFont typeface="+mj-lt"/>
              <a:buAutoNum type="arabicPeriod"/>
            </a:pPr>
            <a:r>
              <a:rPr lang="en-GB" dirty="0"/>
              <a:t>Creature</a:t>
            </a:r>
          </a:p>
          <a:p>
            <a:pPr marL="514350" indent="-514350" algn="ctr">
              <a:buFont typeface="+mj-lt"/>
              <a:buAutoNum type="arabicPeriod"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Complete in your spelling books with each of the spellings for this week</a:t>
            </a:r>
          </a:p>
        </p:txBody>
      </p:sp>
    </p:spTree>
    <p:extLst>
      <p:ext uri="{BB962C8B-B14F-4D97-AF65-F5344CB8AC3E}">
        <p14:creationId xmlns:p14="http://schemas.microsoft.com/office/powerpoint/2010/main" val="2349754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477" y="248898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b="1" u="sng" dirty="0"/>
              <a:t>Thursday </a:t>
            </a:r>
            <a:r>
              <a:rPr lang="en-GB" dirty="0"/>
              <a:t>- Sound of the week: Phoneme: /</a:t>
            </a:r>
            <a:r>
              <a:rPr lang="en-GB" dirty="0" err="1"/>
              <a:t>sh</a:t>
            </a:r>
            <a:r>
              <a:rPr lang="en-GB" dirty="0"/>
              <a:t>(un)/ Written: Grapheme – </a:t>
            </a:r>
            <a:r>
              <a:rPr lang="en-GB" dirty="0" err="1"/>
              <a:t>tion</a:t>
            </a:r>
            <a:r>
              <a:rPr lang="en-GB" dirty="0"/>
              <a:t>, </a:t>
            </a:r>
            <a:r>
              <a:rPr lang="en-GB" dirty="0" err="1"/>
              <a:t>sion</a:t>
            </a:r>
            <a:r>
              <a:rPr lang="en-GB" dirty="0"/>
              <a:t>, </a:t>
            </a:r>
            <a:r>
              <a:rPr lang="en-GB" dirty="0" err="1"/>
              <a:t>cian</a:t>
            </a:r>
            <a:br>
              <a:rPr lang="en-GB" dirty="0"/>
            </a:br>
            <a:br>
              <a:rPr lang="en-GB" dirty="0"/>
            </a:br>
            <a:r>
              <a:rPr lang="en-GB" dirty="0"/>
              <a:t>Copy the words into your handwriting books – neatly and correctly – underline your sounds in your spelling words</a:t>
            </a:r>
          </a:p>
        </p:txBody>
      </p:sp>
    </p:spTree>
    <p:extLst>
      <p:ext uri="{BB962C8B-B14F-4D97-AF65-F5344CB8AC3E}">
        <p14:creationId xmlns:p14="http://schemas.microsoft.com/office/powerpoint/2010/main" val="416880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481" y="5605894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atin typeface="Twinkl Cursive Looped" panose="02000000000000000000" pitchFamily="2" charset="0"/>
              </a:rPr>
              <a:t>This weeks words: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Tuesday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tune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nature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adventure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picture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furniture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creature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Century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important</a:t>
            </a:r>
            <a:b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Natural </a:t>
            </a:r>
            <a:br>
              <a:rPr lang="en-GB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64991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FE84-2DEA-487B-B55F-7C64E5ABD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/>
              <a:t>Friday</a:t>
            </a:r>
            <a:r>
              <a:rPr lang="en-GB" dirty="0"/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433E-A250-43CE-88BC-3221AAA15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</a:rPr>
              <a:t>1 point for the phoneme spelt correctly </a:t>
            </a:r>
            <a:r>
              <a:rPr lang="en-US" dirty="0">
                <a:solidFill>
                  <a:prstClr val="black"/>
                </a:solidFill>
              </a:rPr>
              <a:t>– </a:t>
            </a:r>
            <a:r>
              <a:rPr lang="en-GB" dirty="0" err="1"/>
              <a:t>ture</a:t>
            </a:r>
            <a:r>
              <a:rPr lang="en-GB" dirty="0"/>
              <a:t>, </a:t>
            </a:r>
            <a:r>
              <a:rPr lang="en-GB"/>
              <a:t>tu</a:t>
            </a:r>
            <a:endParaRPr lang="en-GB" dirty="0"/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6433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C47060-131D-BC4E-D665-DC21C540F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50E3E-C2BF-F6E9-D265-C5779D6D1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GB" b="1" u="sng" dirty="0"/>
              <a:t>Friday</a:t>
            </a:r>
            <a:r>
              <a:rPr lang="en-GB" dirty="0"/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3DB05-A4F2-76D4-119D-EC9229938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3"/>
            <a:ext cx="8677275" cy="3436937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</a:rPr>
              <a:t>1 point for the phoneme spelt correctly </a:t>
            </a:r>
            <a:r>
              <a:rPr lang="en-US" dirty="0">
                <a:solidFill>
                  <a:prstClr val="black"/>
                </a:solidFill>
              </a:rPr>
              <a:t>– </a:t>
            </a:r>
            <a:r>
              <a:rPr lang="en-GB" dirty="0" err="1"/>
              <a:t>ture</a:t>
            </a:r>
            <a:r>
              <a:rPr lang="en-GB" dirty="0"/>
              <a:t>, </a:t>
            </a:r>
            <a:r>
              <a:rPr lang="en-GB" dirty="0" err="1"/>
              <a:t>tu</a:t>
            </a:r>
            <a:endParaRPr lang="en-GB" dirty="0"/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1E50CB-67C4-1EF6-0F0B-A4E66442F674}"/>
              </a:ext>
            </a:extLst>
          </p:cNvPr>
          <p:cNvSpPr txBox="1"/>
          <p:nvPr/>
        </p:nvSpPr>
        <p:spPr>
          <a:xfrm>
            <a:off x="8548688" y="1435864"/>
            <a:ext cx="3414712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200" dirty="0">
                <a:latin typeface="Twinkl Cursive Looped" panose="02000000000000000000" pitchFamily="2" charset="0"/>
              </a:rPr>
              <a:t>Tuesday</a:t>
            </a:r>
            <a:br>
              <a:rPr lang="en-GB" sz="3200" dirty="0">
                <a:latin typeface="Twinkl Cursive Looped" panose="02000000000000000000" pitchFamily="2" charset="0"/>
              </a:rPr>
            </a:br>
            <a:r>
              <a:rPr lang="en-GB" sz="3200" dirty="0">
                <a:latin typeface="Twinkl Cursive Looped" panose="02000000000000000000" pitchFamily="2" charset="0"/>
              </a:rPr>
              <a:t>tune</a:t>
            </a:r>
            <a:br>
              <a:rPr lang="en-GB" sz="3200" dirty="0">
                <a:latin typeface="Twinkl Cursive Looped" panose="02000000000000000000" pitchFamily="2" charset="0"/>
              </a:rPr>
            </a:br>
            <a:r>
              <a:rPr lang="en-GB" sz="3200" dirty="0">
                <a:latin typeface="Twinkl Cursive Looped" panose="02000000000000000000" pitchFamily="2" charset="0"/>
              </a:rPr>
              <a:t>nature</a:t>
            </a:r>
            <a:br>
              <a:rPr lang="en-GB" sz="3200" dirty="0">
                <a:latin typeface="Twinkl Cursive Looped" panose="02000000000000000000" pitchFamily="2" charset="0"/>
              </a:rPr>
            </a:br>
            <a:r>
              <a:rPr lang="en-GB" sz="3200" dirty="0">
                <a:latin typeface="Twinkl Cursive Looped" panose="02000000000000000000" pitchFamily="2" charset="0"/>
              </a:rPr>
              <a:t>adventure</a:t>
            </a:r>
            <a:br>
              <a:rPr lang="en-GB" sz="3200" dirty="0">
                <a:latin typeface="Twinkl Cursive Looped" panose="02000000000000000000" pitchFamily="2" charset="0"/>
              </a:rPr>
            </a:br>
            <a:r>
              <a:rPr lang="en-GB" sz="3200" dirty="0">
                <a:latin typeface="Twinkl Cursive Looped" panose="02000000000000000000" pitchFamily="2" charset="0"/>
              </a:rPr>
              <a:t>picture</a:t>
            </a:r>
            <a:br>
              <a:rPr lang="en-GB" sz="3200" dirty="0">
                <a:latin typeface="Twinkl Cursive Looped" panose="02000000000000000000" pitchFamily="2" charset="0"/>
              </a:rPr>
            </a:br>
            <a:r>
              <a:rPr lang="en-GB" sz="3200" dirty="0">
                <a:latin typeface="Twinkl Cursive Looped" panose="02000000000000000000" pitchFamily="2" charset="0"/>
              </a:rPr>
              <a:t>furniture</a:t>
            </a:r>
            <a:br>
              <a:rPr lang="en-GB" sz="3200" dirty="0">
                <a:latin typeface="Twinkl Cursive Looped" panose="02000000000000000000" pitchFamily="2" charset="0"/>
              </a:rPr>
            </a:br>
            <a:r>
              <a:rPr lang="en-GB" sz="3200" dirty="0">
                <a:latin typeface="Twinkl Cursive Looped" panose="02000000000000000000" pitchFamily="2" charset="0"/>
              </a:rPr>
              <a:t>creature</a:t>
            </a:r>
            <a:br>
              <a:rPr lang="en-GB" sz="3200" dirty="0">
                <a:latin typeface="Twinkl Cursive Looped" panose="02000000000000000000" pitchFamily="2" charset="0"/>
              </a:rPr>
            </a:br>
            <a:r>
              <a:rPr lang="en-GB" sz="3200" dirty="0">
                <a:latin typeface="Twinkl Cursive Looped" panose="02000000000000000000" pitchFamily="2" charset="0"/>
              </a:rPr>
              <a:t>Century</a:t>
            </a:r>
            <a:br>
              <a:rPr lang="en-GB" sz="3200" dirty="0">
                <a:latin typeface="Twinkl Cursive Looped" panose="02000000000000000000" pitchFamily="2" charset="0"/>
              </a:rPr>
            </a:br>
            <a:r>
              <a:rPr lang="en-GB" sz="3200" dirty="0">
                <a:solidFill>
                  <a:srgbClr val="FF0000"/>
                </a:solidFill>
                <a:latin typeface="Twinkl Cursive Looped" panose="02000000000000000000" pitchFamily="2" charset="0"/>
              </a:rPr>
              <a:t>important</a:t>
            </a:r>
            <a:br>
              <a:rPr lang="en-GB" sz="3200" dirty="0">
                <a:solidFill>
                  <a:srgbClr val="FF0000"/>
                </a:solidFill>
                <a:latin typeface="Twinkl Cursive Looped" panose="02000000000000000000" pitchFamily="2" charset="0"/>
              </a:rPr>
            </a:br>
            <a:r>
              <a:rPr lang="en-GB" sz="3200" dirty="0">
                <a:solidFill>
                  <a:srgbClr val="FF0000"/>
                </a:solidFill>
                <a:latin typeface="Twinkl Cursive Looped" panose="02000000000000000000" pitchFamily="2" charset="0"/>
              </a:rPr>
              <a:t>Natural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596397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</TotalTime>
  <Words>398</Words>
  <Application>Microsoft Office PowerPoint</Application>
  <PresentationFormat>Widescreen</PresentationFormat>
  <Paragraphs>49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Twinkl Cursive Looped</vt:lpstr>
      <vt:lpstr>Office Theme</vt:lpstr>
      <vt:lpstr>Spelling week 5 Spring 2</vt:lpstr>
      <vt:lpstr>Monday – Sound of the week: Phoneme: /ch/ Written: Grapheme – tu, ture  Sort the words into the different groups</vt:lpstr>
      <vt:lpstr>This weeks words: Tuesday tune nature adventure picture furniture creature Century important Natural      </vt:lpstr>
      <vt:lpstr>Tuesday - Spellings: partner test</vt:lpstr>
      <vt:lpstr>Wednesday - Spelling: sound analysis (sound buttons)</vt:lpstr>
      <vt:lpstr>Thursday - Sound of the week: Phoneme: /sh(un)/ Written: Grapheme – tion, sion, cian  Copy the words into your handwriting books – neatly and correctly – underline your sounds in your spelling words</vt:lpstr>
      <vt:lpstr>This weeks words: Tuesday tune nature adventure picture furniture creature Century important Natural          </vt:lpstr>
      <vt:lpstr>Friday - Spellings: Test: Adult led</vt:lpstr>
      <vt:lpstr>Friday - Spellings: Test: Adult led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week 1</dc:title>
  <dc:creator>Kirsten Rainbow</dc:creator>
  <cp:lastModifiedBy>Kirsty Ruddle</cp:lastModifiedBy>
  <cp:revision>73</cp:revision>
  <dcterms:created xsi:type="dcterms:W3CDTF">2021-11-04T14:23:22Z</dcterms:created>
  <dcterms:modified xsi:type="dcterms:W3CDTF">2025-03-10T10:37:46Z</dcterms:modified>
</cp:coreProperties>
</file>