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6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4" autoAdjust="0"/>
    <p:restoredTop sz="94660"/>
  </p:normalViewPr>
  <p:slideViewPr>
    <p:cSldViewPr snapToGrid="0">
      <p:cViewPr varScale="1">
        <p:scale>
          <a:sx n="67" d="100"/>
          <a:sy n="67" d="100"/>
        </p:scale>
        <p:origin x="39" y="8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2DE6F-6606-4001-B89C-7B0927177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CB178-162D-490D-8D17-C99769DF8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8A78-4ED6-4A8C-900A-B2F5214E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2116-4A62-4973-B508-F6F16620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84692-7245-426C-89D6-9C417BA4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74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EA14-AD46-45AA-AF47-173DD802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BF73E-7E16-4A63-AF2D-D1FC17615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9480C-2BEC-4E05-86FC-4C3DDBA6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B25FA-F047-4277-89DF-EE7E601E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A2FF7-0CC8-409C-8D83-7B8177E7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39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D638A-9872-433F-B118-3F7C76D02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CF10A-C596-4E1C-A1CD-76562E814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615E9-B77E-4A94-B1C3-CBF586FA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A9B23-E00E-4518-B0C6-21A0E5CA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DC229-FF5B-4C7A-B3AC-5B966526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11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237F-7D59-44B9-8DC4-52612143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2FF21-DFCD-40BE-8543-DE6ECB76A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A5C63-DE36-44C5-BF4B-4F6C1196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6765-406B-49A8-AB5A-60465BBB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C3370-9E99-4FCF-91CF-6BCC59BC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24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D91B-A777-41AB-8DF5-E43EE69D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5E800-FDFC-402E-9238-771258A2C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743A-3D25-4F0C-8925-16AC77D0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3F302-A38F-424B-956F-63594562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7CBC4-6125-4E99-82EA-DAE0FDC0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38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CEDE9-9BD6-4702-B3B4-277510019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CCA78-3EB0-49FC-BC17-1D6105077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28D11-9DAB-492A-A24B-B0FA01B6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21F02-6E36-438B-BC5E-47284E7F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E424D-7693-4ABF-B0EC-2B58F6E3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B339C-789C-4EC4-A69E-68B9387E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42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460B1-7864-454D-8249-B1897650C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ED7E7-ADB3-42C0-AF2B-521B9A341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9D308-5F45-435D-B85B-D2117AAFF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B27D9-08A5-4D09-9E48-F3688CB88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F0AB30-A2B0-4FF1-8F01-EF4BCC4AA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BC0C5B-7912-4892-9AD0-5153E165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1BE69-9DD1-451A-8DB2-CC63F701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E8B25-4FC4-4F46-A9D4-B66D74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32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8AF94-45F8-407C-AB67-7B07A0E1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98EFB-EAE3-47EA-B36E-10A3717B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F4032-3FEC-498B-BDE6-D6B8DEDA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6F665-E023-4121-92DB-11F1F9E4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24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BA2C4-101C-4639-888B-EF3F8350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7FBD1-36BF-4452-9C6B-0130169D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A035A-AEDB-41BF-A517-C243D6B3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83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9AD9-AB47-4B59-8DBC-AFD2D4A3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0978-31B4-4892-98F3-E9B4E412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4F29E-11EE-4597-81F5-A329F3EC8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BA1ED-9761-4295-B16A-2941AAFAA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7B0CC-6941-4484-A1EA-90B3AA1B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A658F-8E2C-4E93-BDDB-EDB7A88DF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06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1A1D2-421A-4C4E-83ED-FAE77497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91632-ED56-414B-A33A-C706BE444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7E7F59-E4D9-4CDB-B219-1029C2DD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90351-EA1B-4CFA-A749-AC951919B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B5DE2-BA4C-4F4C-8D49-F75D6A92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5BED1-AD69-4407-927F-55DF1720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49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3234E-EA59-470C-86E1-A7A5B5BA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D23FA-0C53-4E54-A0C7-B34D06DC1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306C4-BC05-4FA5-B344-1D48F4002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1BFFE-CF2F-447E-8414-9AFDA00A4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4D600-82B2-45E6-A873-F67AC7630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99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0E6B-E24A-4E67-9CF9-54CBFAAA8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Spelling </a:t>
            </a:r>
            <a:r>
              <a:rPr lang="en-GB">
                <a:latin typeface="Twinkl Cursive Looped" panose="02000000000000000000" pitchFamily="2" charset="0"/>
              </a:rPr>
              <a:t>week 6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Summer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423-96AF-41D7-B5B0-E21D185E8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5165"/>
            <a:ext cx="9144000" cy="1655762"/>
          </a:xfrm>
        </p:spPr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Sound of the week: commonly misspelt words</a:t>
            </a:r>
          </a:p>
        </p:txBody>
      </p:sp>
    </p:spTree>
    <p:extLst>
      <p:ext uri="{BB962C8B-B14F-4D97-AF65-F5344CB8AC3E}">
        <p14:creationId xmlns:p14="http://schemas.microsoft.com/office/powerpoint/2010/main" val="41445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6324"/>
            <a:ext cx="10515600" cy="1325563"/>
          </a:xfrm>
        </p:spPr>
        <p:txBody>
          <a:bodyPr>
            <a:normAutofit/>
          </a:bodyPr>
          <a:lstStyle/>
          <a:p>
            <a:r>
              <a:rPr lang="en-GB" b="1" u="sng" dirty="0">
                <a:latin typeface="Twinkl Cursive Looped" panose="02000000000000000000" pitchFamily="2" charset="0"/>
              </a:rPr>
              <a:t>Monday</a:t>
            </a:r>
            <a:r>
              <a:rPr lang="en-GB" dirty="0">
                <a:latin typeface="Twinkl Cursive Looped" panose="02000000000000000000" pitchFamily="2" charset="0"/>
              </a:rPr>
              <a:t> – Sound of the week: Commonly misspelt words</a:t>
            </a:r>
          </a:p>
        </p:txBody>
      </p:sp>
    </p:spTree>
    <p:extLst>
      <p:ext uri="{BB962C8B-B14F-4D97-AF65-F5344CB8AC3E}">
        <p14:creationId xmlns:p14="http://schemas.microsoft.com/office/powerpoint/2010/main" val="275502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73324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>
                <a:latin typeface="Twinkl Cursive Looped" panose="02000000000000000000" pitchFamily="2" charset="0"/>
              </a:rPr>
              <a:t>said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minute 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two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would 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friend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beautiful 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through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coming 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our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because</a:t>
            </a: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0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71263-4D96-45C8-8FB8-AB0CE4B5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Tuesday</a:t>
            </a:r>
            <a:r>
              <a:rPr lang="en-GB" dirty="0">
                <a:latin typeface="Twinkl Cursive Looped" panose="02000000000000000000" pitchFamily="2" charset="0"/>
              </a:rPr>
              <a:t> - Spellings: partner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B0F32-ECEE-452D-BB81-ECC0AA13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968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1) Using words from yesterday, each pair are going to test each other.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2) Please gather spelling lists from the front.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3) Once you have tested each other, mark each other’s spellings and see which spellings you have got incorrect.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4) Highlight the part of the spelling you are getting incorrect, focus on our sounds for this week.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5) Write down 5 words you need to practise to spell this week.  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9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EDD6-6595-41B8-91B2-D180EC82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Wednesday</a:t>
            </a:r>
            <a:r>
              <a:rPr lang="en-GB" dirty="0">
                <a:latin typeface="Twinkl Cursive Looped" panose="02000000000000000000" pitchFamily="2" charset="0"/>
              </a:rPr>
              <a:t> - Spelling: sound analysis (sound buttons)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641BF-4E7B-49D5-99A3-F369F72DD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Twinkl Cursive Looped" panose="02000000000000000000" pitchFamily="2" charset="0"/>
              </a:rPr>
              <a:t>Can you identify the individual phonemes in each word?</a:t>
            </a:r>
          </a:p>
          <a:p>
            <a:pPr marL="0" indent="0" algn="ctr">
              <a:buNone/>
            </a:pPr>
            <a:endParaRPr lang="en-GB" dirty="0">
              <a:latin typeface="Twinkl Cursive Looped" panose="02000000000000000000" pitchFamily="2" charset="0"/>
            </a:endParaRPr>
          </a:p>
          <a:p>
            <a:pPr marL="0" indent="0" algn="ctr">
              <a:buNone/>
            </a:pPr>
            <a:r>
              <a:rPr lang="en-GB" dirty="0">
                <a:latin typeface="Twinkl Cursive Looped" panose="02000000000000000000" pitchFamily="2" charset="0"/>
              </a:rPr>
              <a:t>Complete in your spelling books with each of the spellings for this week</a:t>
            </a:r>
          </a:p>
        </p:txBody>
      </p:sp>
    </p:spTree>
    <p:extLst>
      <p:ext uri="{BB962C8B-B14F-4D97-AF65-F5344CB8AC3E}">
        <p14:creationId xmlns:p14="http://schemas.microsoft.com/office/powerpoint/2010/main" val="234975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477" y="2488982"/>
            <a:ext cx="10515600" cy="1325563"/>
          </a:xfrm>
        </p:spPr>
        <p:txBody>
          <a:bodyPr>
            <a:noAutofit/>
          </a:bodyPr>
          <a:lstStyle/>
          <a:p>
            <a:r>
              <a:rPr lang="en-GB" sz="3600" b="1" u="sng" dirty="0">
                <a:latin typeface="Twinkl Cursive Looped" panose="02000000000000000000" pitchFamily="2" charset="0"/>
              </a:rPr>
              <a:t>Thursday </a:t>
            </a:r>
            <a:r>
              <a:rPr lang="en-GB" sz="3600" dirty="0">
                <a:latin typeface="Twinkl Cursive Looped" panose="02000000000000000000" pitchFamily="2" charset="0"/>
              </a:rPr>
              <a:t>- Sound of the week: commonly misspelt words</a:t>
            </a:r>
            <a:br>
              <a:rPr lang="en-GB" sz="3600" dirty="0">
                <a:latin typeface="Twinkl Cursive Looped" panose="02000000000000000000" pitchFamily="2" charset="0"/>
              </a:rPr>
            </a:br>
            <a:br>
              <a:rPr lang="en-GB" sz="3600" dirty="0">
                <a:latin typeface="Twinkl Cursive Looped" panose="02000000000000000000" pitchFamily="2" charset="0"/>
              </a:rPr>
            </a:br>
            <a:r>
              <a:rPr lang="en-GB" sz="3600" dirty="0">
                <a:latin typeface="Twinkl Cursive Looped" panose="02000000000000000000" pitchFamily="2" charset="0"/>
              </a:rPr>
              <a:t>Copy the words into your handwriting books – neatly and correctly – underline your sounds in your spelling words</a:t>
            </a:r>
          </a:p>
        </p:txBody>
      </p:sp>
    </p:spTree>
    <p:extLst>
      <p:ext uri="{BB962C8B-B14F-4D97-AF65-F5344CB8AC3E}">
        <p14:creationId xmlns:p14="http://schemas.microsoft.com/office/powerpoint/2010/main" val="416880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A38C447-DCDC-40D6-BD09-175F160F258C}"/>
              </a:ext>
            </a:extLst>
          </p:cNvPr>
          <p:cNvSpPr/>
          <p:nvPr/>
        </p:nvSpPr>
        <p:spPr>
          <a:xfrm>
            <a:off x="3048000" y="-2708"/>
            <a:ext cx="6096000" cy="686341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4400" dirty="0">
                <a:solidFill>
                  <a:prstClr val="black"/>
                </a:solidFill>
                <a:latin typeface="Twinkl Cursive Looped" panose="02000000000000000000" pitchFamily="2" charset="0"/>
                <a:ea typeface="+mj-ea"/>
                <a:cs typeface="+mj-cs"/>
              </a:rPr>
              <a:t>said</a:t>
            </a:r>
            <a:br>
              <a:rPr lang="en-GB" sz="4400" dirty="0">
                <a:solidFill>
                  <a:prstClr val="black"/>
                </a:solidFill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lang="en-GB" sz="4400" dirty="0">
                <a:solidFill>
                  <a:prstClr val="black"/>
                </a:solidFill>
                <a:latin typeface="Twinkl Cursive Looped" panose="02000000000000000000" pitchFamily="2" charset="0"/>
                <a:ea typeface="+mj-ea"/>
                <a:cs typeface="+mj-cs"/>
              </a:rPr>
              <a:t>minute </a:t>
            </a:r>
            <a:br>
              <a:rPr lang="en-GB" sz="4400" dirty="0">
                <a:solidFill>
                  <a:prstClr val="black"/>
                </a:solidFill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lang="en-GB" sz="4400" dirty="0">
                <a:solidFill>
                  <a:prstClr val="black"/>
                </a:solidFill>
                <a:latin typeface="Twinkl Cursive Looped" panose="02000000000000000000" pitchFamily="2" charset="0"/>
                <a:ea typeface="+mj-ea"/>
                <a:cs typeface="+mj-cs"/>
              </a:rPr>
              <a:t>two</a:t>
            </a:r>
            <a:br>
              <a:rPr lang="en-GB" sz="4400" dirty="0">
                <a:solidFill>
                  <a:prstClr val="black"/>
                </a:solidFill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lang="en-GB" sz="4400" dirty="0">
                <a:solidFill>
                  <a:prstClr val="black"/>
                </a:solidFill>
                <a:latin typeface="Twinkl Cursive Looped" panose="02000000000000000000" pitchFamily="2" charset="0"/>
                <a:ea typeface="+mj-ea"/>
                <a:cs typeface="+mj-cs"/>
              </a:rPr>
              <a:t>would </a:t>
            </a:r>
            <a:br>
              <a:rPr lang="en-GB" sz="4400" dirty="0">
                <a:solidFill>
                  <a:prstClr val="black"/>
                </a:solidFill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lang="en-GB" sz="4400" dirty="0">
                <a:solidFill>
                  <a:prstClr val="black"/>
                </a:solidFill>
                <a:latin typeface="Twinkl Cursive Looped" panose="02000000000000000000" pitchFamily="2" charset="0"/>
                <a:ea typeface="+mj-ea"/>
                <a:cs typeface="+mj-cs"/>
              </a:rPr>
              <a:t>friend</a:t>
            </a:r>
            <a:br>
              <a:rPr lang="en-GB" sz="4400" dirty="0">
                <a:solidFill>
                  <a:prstClr val="black"/>
                </a:solidFill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lang="en-GB" sz="4400" dirty="0">
                <a:solidFill>
                  <a:prstClr val="black"/>
                </a:solidFill>
                <a:latin typeface="Twinkl Cursive Looped" panose="02000000000000000000" pitchFamily="2" charset="0"/>
                <a:ea typeface="+mj-ea"/>
                <a:cs typeface="+mj-cs"/>
              </a:rPr>
              <a:t>beautiful </a:t>
            </a:r>
            <a:br>
              <a:rPr lang="en-GB" sz="4400" dirty="0">
                <a:solidFill>
                  <a:prstClr val="black"/>
                </a:solidFill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lang="en-GB" sz="4400" dirty="0">
                <a:solidFill>
                  <a:prstClr val="black"/>
                </a:solidFill>
                <a:latin typeface="Twinkl Cursive Looped" panose="02000000000000000000" pitchFamily="2" charset="0"/>
                <a:ea typeface="+mj-ea"/>
                <a:cs typeface="+mj-cs"/>
              </a:rPr>
              <a:t>through</a:t>
            </a:r>
            <a:br>
              <a:rPr lang="en-GB" sz="4400" dirty="0">
                <a:solidFill>
                  <a:prstClr val="black"/>
                </a:solidFill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lang="en-GB" sz="4400" dirty="0">
                <a:solidFill>
                  <a:prstClr val="black"/>
                </a:solidFill>
                <a:latin typeface="Twinkl Cursive Looped" panose="02000000000000000000" pitchFamily="2" charset="0"/>
                <a:ea typeface="+mj-ea"/>
                <a:cs typeface="+mj-cs"/>
              </a:rPr>
              <a:t>coming </a:t>
            </a:r>
            <a:br>
              <a:rPr lang="en-GB" sz="4400" dirty="0">
                <a:solidFill>
                  <a:prstClr val="black"/>
                </a:solidFill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lang="en-GB" sz="4400" dirty="0">
                <a:solidFill>
                  <a:prstClr val="black"/>
                </a:solidFill>
                <a:latin typeface="Twinkl Cursive Looped" panose="02000000000000000000" pitchFamily="2" charset="0"/>
                <a:ea typeface="+mj-ea"/>
                <a:cs typeface="+mj-cs"/>
              </a:rPr>
              <a:t>our</a:t>
            </a:r>
            <a:br>
              <a:rPr lang="en-GB" sz="4400" dirty="0">
                <a:solidFill>
                  <a:prstClr val="black"/>
                </a:solidFill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lang="en-GB" sz="4400" dirty="0">
                <a:solidFill>
                  <a:prstClr val="black"/>
                </a:solidFill>
                <a:latin typeface="Twinkl Cursive Looped" panose="02000000000000000000" pitchFamily="2" charset="0"/>
                <a:ea typeface="+mj-ea"/>
                <a:cs typeface="+mj-cs"/>
              </a:rPr>
              <a:t>because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4991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 -</a:t>
            </a: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433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258</Words>
  <Application>Microsoft Office PowerPoint</Application>
  <PresentationFormat>Widescreen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Twinkl Cursive Looped</vt:lpstr>
      <vt:lpstr>Office Theme</vt:lpstr>
      <vt:lpstr>Spelling week 6 Summer 1</vt:lpstr>
      <vt:lpstr>Monday – Sound of the week: Commonly misspelt words</vt:lpstr>
      <vt:lpstr>said minute  two would  friend beautiful  through coming  our because</vt:lpstr>
      <vt:lpstr>Tuesday - Spellings: partner test</vt:lpstr>
      <vt:lpstr>Wednesday - Spelling: sound analysis (sound buttons)</vt:lpstr>
      <vt:lpstr>Thursday - Sound of the week: commonly misspelt words  Copy the words into your handwriting books – neatly and correctly – underline your sounds in your spelling words</vt:lpstr>
      <vt:lpstr>PowerPoint Presentation</vt:lpstr>
      <vt:lpstr>Friday - Spellings: Test: Adult led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week 1</dc:title>
  <dc:creator>Kirsten Rainbow</dc:creator>
  <cp:lastModifiedBy>Kirsty Ruddle</cp:lastModifiedBy>
  <cp:revision>78</cp:revision>
  <dcterms:created xsi:type="dcterms:W3CDTF">2021-11-04T14:23:22Z</dcterms:created>
  <dcterms:modified xsi:type="dcterms:W3CDTF">2026-04-08T10:13:16Z</dcterms:modified>
</cp:coreProperties>
</file>