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0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0754" autoAdjust="0"/>
    <p:restoredTop sz="94660"/>
  </p:normalViewPr>
  <p:slideViewPr>
    <p:cSldViewPr snapToGrid="0">
      <p:cViewPr varScale="1">
        <p:scale>
          <a:sx n="74" d="100"/>
          <a:sy n="74" d="100"/>
        </p:scale>
        <p:origin x="-821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2DE6F-6606-4001-B89C-7B0927177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CB178-162D-490D-8D17-C99769DF84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F8A78-4ED6-4A8C-900A-B2F5214EE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17/04/2025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A2116-4A62-4973-B508-F6F16620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84692-7245-426C-89D6-9C417BA4E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774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EA14-AD46-45AA-AF47-173DD802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BF73E-7E16-4A63-AF2D-D1FC17615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9480C-2BEC-4E05-86FC-4C3DDBA6C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17/04/2025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B25FA-F047-4277-89DF-EE7E601E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A2FF7-0CC8-409C-8D83-7B8177E7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5395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1D638A-9872-433F-B118-3F7C76D02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CF10A-C596-4E1C-A1CD-76562E814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615E9-B77E-4A94-B1C3-CBF586FA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17/04/2025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A9B23-E00E-4518-B0C6-21A0E5CA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DC229-FF5B-4C7A-B3AC-5B9665263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11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9237F-7D59-44B9-8DC4-526121435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2FF21-DFCD-40BE-8543-DE6ECB76A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A5C63-DE36-44C5-BF4B-4F6C11968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17/04/2025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A6765-406B-49A8-AB5A-60465BBBB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C3370-9E99-4FCF-91CF-6BCC59BC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724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4D91B-A777-41AB-8DF5-E43EE69DA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5E800-FDFC-402E-9238-771258A2C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D743A-3D25-4F0C-8925-16AC77D0D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17/04/2025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3F302-A38F-424B-956F-63594562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7CBC4-6125-4E99-82EA-DAE0FDC0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38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CEDE9-9BD6-4702-B3B4-277510019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CCA78-3EB0-49FC-BC17-1D6105077D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728D11-9DAB-492A-A24B-B0FA01B64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21F02-6E36-438B-BC5E-47284E7F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17/04/2025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E424D-7693-4ABF-B0EC-2B58F6E3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B339C-789C-4EC4-A69E-68B9387EB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42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460B1-7864-454D-8249-B1897650C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ED7E7-ADB3-42C0-AF2B-521B9A341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9D308-5F45-435D-B85B-D2117AAFF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AB27D9-08A5-4D09-9E48-F3688CB88E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F0AB30-A2B0-4FF1-8F01-EF4BCC4AA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BC0C5B-7912-4892-9AD0-5153E165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17/04/2025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1BE69-9DD1-451A-8DB2-CC63F7011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E8B25-4FC4-4F46-A9D4-B66D74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325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8AF94-45F8-407C-AB67-7B07A0E1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398EFB-EAE3-47EA-B36E-10A3717B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17/04/2025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F4032-3FEC-498B-BDE6-D6B8DEDA4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6F665-E023-4121-92DB-11F1F9E44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24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BA2C4-101C-4639-888B-EF3F8350D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17/04/2025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37FBD1-36BF-4452-9C6B-0130169D6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A035A-AEDB-41BF-A517-C243D6B3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83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9AD9-AB47-4B59-8DBC-AFD2D4A3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00978-31B4-4892-98F3-E9B4E412B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4F29E-11EE-4597-81F5-A329F3EC8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BA1ED-9761-4295-B16A-2941AAFAA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17/04/2025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7B0CC-6941-4484-A1EA-90B3AA1B8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A658F-8E2C-4E93-BDDB-EDB7A88DF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06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1A1D2-421A-4C4E-83ED-FAE77497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91632-ED56-414B-A33A-C706BE444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7E7F59-E4D9-4CDB-B219-1029C2DD7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90351-EA1B-4CFA-A749-AC951919B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17/04/2025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8B5DE2-BA4C-4F4C-8D49-F75D6A92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5BED1-AD69-4407-927F-55DF17200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49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3234E-EA59-470C-86E1-A7A5B5BA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AD23FA-0C53-4E54-A0C7-B34D06DC1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306C4-BC05-4FA5-B344-1D48F4002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3F377-1336-43F5-B5FB-548EE1C05441}" type="datetimeFigureOut">
              <a:rPr lang="en-GB" smtClean="0"/>
              <a:t>17/04/2025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1BFFE-CF2F-447E-8414-9AFDA00A4F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4D600-82B2-45E6-A873-F67AC7630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99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0E6B-E24A-4E67-9CF9-54CBFAAA85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Spelling week 6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Summer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4C423-96AF-41D7-B5B0-E21D185E8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5165"/>
            <a:ext cx="9144000" cy="1655762"/>
          </a:xfrm>
        </p:spPr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Sound of the week: Phoneme:/j/ </a:t>
            </a:r>
          </a:p>
        </p:txBody>
      </p:sp>
    </p:spTree>
    <p:extLst>
      <p:ext uri="{BB962C8B-B14F-4D97-AF65-F5344CB8AC3E}">
        <p14:creationId xmlns:p14="http://schemas.microsoft.com/office/powerpoint/2010/main" val="414453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3492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b="1" u="sng" dirty="0">
                <a:latin typeface="Twinkl Cursive Looped" panose="02000000000000000000" pitchFamily="2" charset="0"/>
              </a:rPr>
              <a:t>Monday</a:t>
            </a:r>
            <a:r>
              <a:rPr lang="en-GB" dirty="0">
                <a:latin typeface="Twinkl Cursive Looped" panose="02000000000000000000" pitchFamily="2" charset="0"/>
              </a:rPr>
              <a:t> – Sound of the week: Phoneme: /j/ Written: Grapheme – g, j, </a:t>
            </a:r>
            <a:r>
              <a:rPr lang="en-GB" dirty="0" err="1">
                <a:latin typeface="Twinkl Cursive Looped" panose="02000000000000000000" pitchFamily="2" charset="0"/>
              </a:rPr>
              <a:t>dge</a:t>
            </a:r>
            <a:r>
              <a:rPr lang="en-GB" dirty="0">
                <a:latin typeface="Twinkl Cursive Looped" panose="02000000000000000000" pitchFamily="2" charset="0"/>
              </a:rPr>
              <a:t>, dg</a:t>
            </a:r>
            <a:br>
              <a:rPr lang="en-GB" dirty="0">
                <a:latin typeface="Twinkl Cursive Looped" panose="02000000000000000000" pitchFamily="2" charset="0"/>
              </a:rPr>
            </a:b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Sort the words into the different groups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3AAA242-BBCF-4CF5-ADF7-ECAC2A556D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5795905"/>
              </p:ext>
            </p:extLst>
          </p:nvPr>
        </p:nvGraphicFramePr>
        <p:xfrm>
          <a:off x="852054" y="2582598"/>
          <a:ext cx="10235048" cy="3840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8762">
                  <a:extLst>
                    <a:ext uri="{9D8B030D-6E8A-4147-A177-3AD203B41FA5}">
                      <a16:colId xmlns:a16="http://schemas.microsoft.com/office/drawing/2014/main" val="3883809109"/>
                    </a:ext>
                  </a:extLst>
                </a:gridCol>
                <a:gridCol w="2558762">
                  <a:extLst>
                    <a:ext uri="{9D8B030D-6E8A-4147-A177-3AD203B41FA5}">
                      <a16:colId xmlns:a16="http://schemas.microsoft.com/office/drawing/2014/main" val="1420684396"/>
                    </a:ext>
                  </a:extLst>
                </a:gridCol>
                <a:gridCol w="2558762">
                  <a:extLst>
                    <a:ext uri="{9D8B030D-6E8A-4147-A177-3AD203B41FA5}">
                      <a16:colId xmlns:a16="http://schemas.microsoft.com/office/drawing/2014/main" val="899935667"/>
                    </a:ext>
                  </a:extLst>
                </a:gridCol>
                <a:gridCol w="2558762">
                  <a:extLst>
                    <a:ext uri="{9D8B030D-6E8A-4147-A177-3AD203B41FA5}">
                      <a16:colId xmlns:a16="http://schemas.microsoft.com/office/drawing/2014/main" val="143112298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latin typeface="Twinkl Cursive Looped" panose="02000000000000000000" pitchFamily="2" charset="0"/>
                        </a:rPr>
                        <a:t>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latin typeface="Twinkl Cursive Looped" panose="02000000000000000000" pitchFamily="2" charset="0"/>
                        </a:rPr>
                        <a:t>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 err="1">
                          <a:latin typeface="Twinkl Cursive Looped" panose="02000000000000000000" pitchFamily="2" charset="0"/>
                        </a:rPr>
                        <a:t>dge</a:t>
                      </a:r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4000" dirty="0">
                          <a:latin typeface="Twinkl Cursive Looped" panose="02000000000000000000" pitchFamily="2" charset="0"/>
                        </a:rPr>
                        <a:t>dg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76563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4000" dirty="0">
                        <a:latin typeface="Twinkl Cursive Looped" panose="02000000000000000000" pitchFamily="2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67933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502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640" y="4267288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Twinkl Cursive Looped" panose="02000000000000000000" pitchFamily="2" charset="0"/>
              </a:rPr>
              <a:t>This weeks words: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join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edgy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giant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bridge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fidget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energy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edge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jar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knowledge</a:t>
            </a:r>
            <a:b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imagine</a:t>
            </a: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endParaRPr lang="en-US" b="1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30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71263-4D96-45C8-8FB8-AB0CE4B5B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0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Tuesday</a:t>
            </a:r>
            <a:r>
              <a:rPr lang="en-GB" dirty="0">
                <a:latin typeface="Twinkl Cursive Looped" panose="02000000000000000000" pitchFamily="2" charset="0"/>
              </a:rPr>
              <a:t> - Spellings: partner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B0F32-ECEE-452D-BB81-ECC0AA130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968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1) Using words from yesterday, each pair are going to test each other.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2) Please gather spelling lists from the front.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3) Once you have tested each other, mark each other’s spellings and see which spellings you have got incorrect.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4) Highlight the part of the spelling you are getting incorrect, focus on our sounds for this week.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5) Write down 5 words you need to practise to spell this week.  </a:t>
            </a: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49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CEDD6-6595-41B8-91B2-D180EC820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Wednesday</a:t>
            </a:r>
            <a:r>
              <a:rPr lang="en-GB" dirty="0">
                <a:latin typeface="Twinkl Cursive Looped" panose="02000000000000000000" pitchFamily="2" charset="0"/>
              </a:rPr>
              <a:t> - Spelling: sound analysis (sound buttons)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641BF-4E7B-49D5-99A3-F369F72DD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Twinkl Cursive Looped" panose="02000000000000000000" pitchFamily="2" charset="0"/>
              </a:rPr>
              <a:t>Can you identify the individual phonemes in each word?</a:t>
            </a:r>
          </a:p>
          <a:p>
            <a:pPr marL="0" indent="0" algn="ctr">
              <a:buNone/>
            </a:pPr>
            <a:endParaRPr lang="en-GB" dirty="0">
              <a:latin typeface="Twinkl Cursive Looped" panose="02000000000000000000" pitchFamily="2" charset="0"/>
            </a:endParaRPr>
          </a:p>
          <a:p>
            <a:pPr marL="0" indent="0" algn="ctr">
              <a:buNone/>
            </a:pPr>
            <a:r>
              <a:rPr lang="en-GB" dirty="0">
                <a:latin typeface="Twinkl Cursive Looped" panose="02000000000000000000" pitchFamily="2" charset="0"/>
              </a:rPr>
              <a:t>Complete in your spelling books with each of the spellings for this week</a:t>
            </a:r>
          </a:p>
        </p:txBody>
      </p:sp>
    </p:spTree>
    <p:extLst>
      <p:ext uri="{BB962C8B-B14F-4D97-AF65-F5344CB8AC3E}">
        <p14:creationId xmlns:p14="http://schemas.microsoft.com/office/powerpoint/2010/main" val="2349754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23864"/>
            <a:ext cx="8977745" cy="1325563"/>
          </a:xfrm>
        </p:spPr>
        <p:txBody>
          <a:bodyPr>
            <a:noAutofit/>
          </a:bodyPr>
          <a:lstStyle/>
          <a:p>
            <a:r>
              <a:rPr lang="en-GB" sz="3600" b="1" u="sng" dirty="0">
                <a:latin typeface="Twinkl Cursive Looped" panose="02000000000000000000" pitchFamily="2" charset="0"/>
              </a:rPr>
              <a:t>Thursday </a:t>
            </a:r>
            <a:r>
              <a:rPr lang="en-GB" sz="3600" dirty="0">
                <a:latin typeface="Twinkl Cursive Looped" panose="02000000000000000000" pitchFamily="2" charset="0"/>
              </a:rPr>
              <a:t>- Sound of the week: Phoneme: /j/ Written: Grapheme – g, j, </a:t>
            </a:r>
            <a:r>
              <a:rPr lang="en-GB" sz="3600" dirty="0" err="1">
                <a:latin typeface="Twinkl Cursive Looped" panose="02000000000000000000" pitchFamily="2" charset="0"/>
              </a:rPr>
              <a:t>dge</a:t>
            </a:r>
            <a:r>
              <a:rPr lang="en-GB" sz="3600" dirty="0">
                <a:latin typeface="Twinkl Cursive Looped" panose="02000000000000000000" pitchFamily="2" charset="0"/>
              </a:rPr>
              <a:t>, dg</a:t>
            </a:r>
            <a:br>
              <a:rPr lang="en-GB" sz="3600" dirty="0">
                <a:latin typeface="Twinkl Cursive Looped" panose="02000000000000000000" pitchFamily="2" charset="0"/>
              </a:rPr>
            </a:br>
            <a:br>
              <a:rPr lang="en-GB" sz="3600" dirty="0">
                <a:latin typeface="Twinkl Cursive Looped" panose="02000000000000000000" pitchFamily="2" charset="0"/>
              </a:rPr>
            </a:br>
            <a:r>
              <a:rPr lang="en-GB" sz="3600" dirty="0">
                <a:latin typeface="Twinkl Cursive Looped" panose="02000000000000000000" pitchFamily="2" charset="0"/>
              </a:rPr>
              <a:t>Copy the words into your handwriting books – neatly and correctly – underline your sounds in your spelling words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D46D8E0-5DB7-4FF8-B95D-0C2C83FEF0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6937" y="1267691"/>
            <a:ext cx="8573254" cy="5347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80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9111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Friday</a:t>
            </a:r>
            <a:r>
              <a:rPr lang="en-GB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00834"/>
            <a:ext cx="8541327" cy="4351338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  <a:latin typeface="Twinkl Cursive Looped" panose="02000000000000000000" pitchFamily="2" charset="0"/>
              </a:rPr>
              <a:t>– g, j, </a:t>
            </a:r>
            <a:r>
              <a:rPr lang="en-US" dirty="0" err="1">
                <a:solidFill>
                  <a:prstClr val="black"/>
                </a:solidFill>
                <a:latin typeface="Twinkl Cursive Looped" panose="02000000000000000000" pitchFamily="2" charset="0"/>
              </a:rPr>
              <a:t>dge</a:t>
            </a:r>
            <a:r>
              <a:rPr lang="en-US" dirty="0">
                <a:solidFill>
                  <a:prstClr val="black"/>
                </a:solidFill>
                <a:latin typeface="Twinkl Cursive Looped" panose="02000000000000000000" pitchFamily="2" charset="0"/>
              </a:rPr>
              <a:t>, dg</a:t>
            </a: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433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9111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Friday</a:t>
            </a:r>
            <a:r>
              <a:rPr lang="en-GB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00834"/>
            <a:ext cx="8541327" cy="4351338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  <a:latin typeface="Twinkl Cursive Looped" panose="02000000000000000000" pitchFamily="2" charset="0"/>
              </a:rPr>
              <a:t>– g, j, </a:t>
            </a:r>
            <a:r>
              <a:rPr lang="en-US" dirty="0" err="1">
                <a:solidFill>
                  <a:prstClr val="black"/>
                </a:solidFill>
                <a:latin typeface="Twinkl Cursive Looped" panose="02000000000000000000" pitchFamily="2" charset="0"/>
              </a:rPr>
              <a:t>dge</a:t>
            </a:r>
            <a:r>
              <a:rPr lang="en-US" dirty="0">
                <a:solidFill>
                  <a:prstClr val="black"/>
                </a:solidFill>
                <a:latin typeface="Twinkl Cursive Looped" panose="02000000000000000000" pitchFamily="2" charset="0"/>
              </a:rPr>
              <a:t>, dg</a:t>
            </a: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8A96545-E2F9-4146-B21E-15C609BF88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6937" y="1267691"/>
            <a:ext cx="8573254" cy="53477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4057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344</Words>
  <Application>Microsoft Office PowerPoint</Application>
  <PresentationFormat>Widescreen</PresentationFormat>
  <Paragraphs>36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Twinkl Cursive Looped</vt:lpstr>
      <vt:lpstr>Office Theme</vt:lpstr>
      <vt:lpstr>Spelling week 6 Summer 2</vt:lpstr>
      <vt:lpstr>Monday – Sound of the week: Phoneme: /j/ Written: Grapheme – g, j, dge, dg  Sort the words into the different groups</vt:lpstr>
      <vt:lpstr>This weeks words: join edgy giant bridge fidget energy edge jar knowledge imagine    </vt:lpstr>
      <vt:lpstr>Tuesday - Spellings: partner test</vt:lpstr>
      <vt:lpstr>Wednesday - Spelling: sound analysis (sound buttons)</vt:lpstr>
      <vt:lpstr>Thursday - Sound of the week: Phoneme: /j/ Written: Grapheme – g, j, dge, dg  Copy the words into your handwriting books – neatly and correctly – underline your sounds in your spelling words</vt:lpstr>
      <vt:lpstr>Friday - Spellings: Test: Adult led</vt:lpstr>
      <vt:lpstr>Friday - Spellings: Test: Adult led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week 1</dc:title>
  <dc:creator>Kirsten Rainbow</dc:creator>
  <cp:lastModifiedBy>Kirsty Ruddle</cp:lastModifiedBy>
  <cp:revision>81</cp:revision>
  <dcterms:created xsi:type="dcterms:W3CDTF">2021-11-04T14:23:22Z</dcterms:created>
  <dcterms:modified xsi:type="dcterms:W3CDTF">2025-04-16T23:14:59Z</dcterms:modified>
</cp:coreProperties>
</file>